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6" r:id="rId7"/>
    <p:sldId id="267" r:id="rId8"/>
    <p:sldId id="265" r:id="rId9"/>
    <p:sldId id="262" r:id="rId10"/>
    <p:sldId id="263" r:id="rId11"/>
    <p:sldId id="268" r:id="rId12"/>
    <p:sldId id="269" r:id="rId13"/>
    <p:sldId id="270" r:id="rId14"/>
    <p:sldId id="271" r:id="rId15"/>
    <p:sldId id="272" r:id="rId16"/>
    <p:sldId id="273"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58" autoAdjust="0"/>
  </p:normalViewPr>
  <p:slideViewPr>
    <p:cSldViewPr>
      <p:cViewPr varScale="1">
        <p:scale>
          <a:sx n="104" d="100"/>
          <a:sy n="104" d="100"/>
        </p:scale>
        <p:origin x="-1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E796073-AD85-4D28-8060-AAD7379A01E4}" type="datetimeFigureOut">
              <a:rPr lang="ru-RU" smtClean="0"/>
              <a:pPr/>
              <a:t>01.03.2010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A151CE-43BD-4F77-B840-BF1A9091212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796073-AD85-4D28-8060-AAD7379A01E4}" type="datetimeFigureOut">
              <a:rPr lang="ru-RU" smtClean="0"/>
              <a:pPr/>
              <a:t>01.03.2010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A151CE-43BD-4F77-B840-BF1A9091212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796073-AD85-4D28-8060-AAD7379A01E4}" type="datetimeFigureOut">
              <a:rPr lang="ru-RU" smtClean="0"/>
              <a:pPr/>
              <a:t>01.03.2010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A151CE-43BD-4F77-B840-BF1A9091212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796073-AD85-4D28-8060-AAD7379A01E4}" type="datetimeFigureOut">
              <a:rPr lang="ru-RU" smtClean="0"/>
              <a:pPr/>
              <a:t>01.03.2010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A151CE-43BD-4F77-B840-BF1A9091212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E796073-AD85-4D28-8060-AAD7379A01E4}" type="datetimeFigureOut">
              <a:rPr lang="ru-RU" smtClean="0"/>
              <a:pPr/>
              <a:t>01.03.2010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A151CE-43BD-4F77-B840-BF1A9091212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E796073-AD85-4D28-8060-AAD7379A01E4}" type="datetimeFigureOut">
              <a:rPr lang="ru-RU" smtClean="0"/>
              <a:pPr/>
              <a:t>01.03.2010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A151CE-43BD-4F77-B840-BF1A9091212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E796073-AD85-4D28-8060-AAD7379A01E4}" type="datetimeFigureOut">
              <a:rPr lang="ru-RU" smtClean="0"/>
              <a:pPr/>
              <a:t>01.03.2010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3A151CE-43BD-4F77-B840-BF1A9091212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E796073-AD85-4D28-8060-AAD7379A01E4}" type="datetimeFigureOut">
              <a:rPr lang="ru-RU" smtClean="0"/>
              <a:pPr/>
              <a:t>01.03.2010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3A151CE-43BD-4F77-B840-BF1A9091212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E796073-AD85-4D28-8060-AAD7379A01E4}" type="datetimeFigureOut">
              <a:rPr lang="ru-RU" smtClean="0"/>
              <a:pPr/>
              <a:t>01.03.2010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3A151CE-43BD-4F77-B840-BF1A9091212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E796073-AD85-4D28-8060-AAD7379A01E4}" type="datetimeFigureOut">
              <a:rPr lang="ru-RU" smtClean="0"/>
              <a:pPr/>
              <a:t>01.03.2010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A151CE-43BD-4F77-B840-BF1A9091212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E796073-AD85-4D28-8060-AAD7379A01E4}" type="datetimeFigureOut">
              <a:rPr lang="ru-RU" smtClean="0"/>
              <a:pPr/>
              <a:t>01.03.2010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A151CE-43BD-4F77-B840-BF1A9091212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96073-AD85-4D28-8060-AAD7379A01E4}" type="datetimeFigureOut">
              <a:rPr lang="ru-RU" smtClean="0"/>
              <a:pPr/>
              <a:t>01.03.2010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151CE-43BD-4F77-B840-BF1A9091212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drak-m.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www.idrak-m.co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www.idrak-m.com/"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red@pedsovet.org" TargetMode="External"/><Relationship Id="rId2" Type="http://schemas.openxmlformats.org/officeDocument/2006/relationships/hyperlink" Target="http://pedsovet.org/" TargetMode="Externa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hyperlink" Target="http://nga.mmk-mission.ru/sym/2005-progr.html" TargetMode="External"/><Relationship Id="rId3" Type="http://schemas.openxmlformats.org/officeDocument/2006/relationships/hyperlink" Target="http://www.cop/" TargetMode="External"/><Relationship Id="rId7" Type="http://schemas.openxmlformats.org/officeDocument/2006/relationships/hyperlink" Target="http://pedsovet.org/component/option,com_mtree/task,viewlink/link_id,13854/Itemid,118/" TargetMode="External"/><Relationship Id="rId2" Type="http://schemas.openxmlformats.org/officeDocument/2006/relationships/hyperlink" Target="http://www.eidos.ru/" TargetMode="External"/><Relationship Id="rId1" Type="http://schemas.openxmlformats.org/officeDocument/2006/relationships/slideLayout" Target="../slideLayouts/slideLayout7.xml"/><Relationship Id="rId6" Type="http://schemas.openxmlformats.org/officeDocument/2006/relationships/hyperlink" Target="http://www.scholar.ru/" TargetMode="External"/><Relationship Id="rId11" Type="http://schemas.openxmlformats.org/officeDocument/2006/relationships/hyperlink" Target="http://mail.rambler.ru/mail/redirect.cgi?url=http://ieeexplore.ieee.org/xpl/RecentCon.jsp?punumber=5361201;href=1" TargetMode="External"/><Relationship Id="rId5" Type="http://schemas.openxmlformats.org/officeDocument/2006/relationships/hyperlink" Target="http://www.1/" TargetMode="External"/><Relationship Id="rId10" Type="http://schemas.openxmlformats.org/officeDocument/2006/relationships/hyperlink" Target="http://mail.rambler.ru/mail/redirect.cgi?url=http://aict2009.qafqaz.edu.az/;href=1" TargetMode="External"/><Relationship Id="rId4" Type="http://schemas.openxmlformats.org/officeDocument/2006/relationships/hyperlink" Target="http://www.idrak-mektebi.com/" TargetMode="External"/><Relationship Id="rId9" Type="http://schemas.openxmlformats.org/officeDocument/2006/relationships/hyperlink" Target="http://www.kaynakca.info/eser_dosya/2151910_ietc09_proceedings.pdf"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idrak-m.co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idrak-m.com/"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idrak-m.com/"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drak-m.co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idrak-m.co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idrak-m.com/"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idrak-m.com/" TargetMode="External"/><Relationship Id="rId1" Type="http://schemas.openxmlformats.org/officeDocument/2006/relationships/slideLayout" Target="../slideLayouts/slideLayout7.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2400" y="228600"/>
            <a:ext cx="8685647" cy="646331"/>
          </a:xfrm>
          <a:prstGeom prst="rect">
            <a:avLst/>
          </a:prstGeom>
          <a:noFill/>
        </p:spPr>
        <p:txBody>
          <a:bodyPr wrap="none" lIns="91440" tIns="45720" rIns="91440" bIns="45720">
            <a:spAutoFit/>
          </a:bodyPr>
          <a:lstStyle/>
          <a:p>
            <a:pPr algn="ctr"/>
            <a:r>
              <a:rPr lang="en-US" sz="3600" b="1" cap="none" spc="0" dirty="0" err="1"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Az</a:t>
            </a:r>
            <a:r>
              <a:rPr lang="az-Latn-AZ" sz="3600" b="1" dirty="0"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ərbaycan Respublikası Kurikulum Mərkəzi</a:t>
            </a:r>
            <a:endParaRPr lang="ru-RU" sz="3600" b="1" cap="none" spc="0" dirty="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endParaRPr>
          </a:p>
        </p:txBody>
      </p:sp>
      <p:sp>
        <p:nvSpPr>
          <p:cNvPr id="5" name="Прямоугольник 4"/>
          <p:cNvSpPr/>
          <p:nvPr/>
        </p:nvSpPr>
        <p:spPr>
          <a:xfrm>
            <a:off x="704696" y="1289304"/>
            <a:ext cx="7665112" cy="2800767"/>
          </a:xfrm>
          <a:prstGeom prst="rect">
            <a:avLst/>
          </a:prstGeom>
          <a:noFill/>
        </p:spPr>
        <p:txBody>
          <a:bodyPr wrap="none" lIns="91440" tIns="45720" rIns="91440" bIns="45720">
            <a:spAutoFit/>
          </a:bodyPr>
          <a:lstStyle/>
          <a:p>
            <a:pPr algn="ctr"/>
            <a:r>
              <a:rPr lang="az-Latn-AZ" sz="44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Konstruktiv Təlim texnologiyası </a:t>
            </a:r>
            <a:endParaRPr lang="en-US" sz="44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a:p>
            <a:pPr algn="ctr"/>
            <a:r>
              <a:rPr lang="az-Latn-AZ" sz="44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və </a:t>
            </a:r>
            <a:endParaRPr lang="en-US" sz="44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a:p>
            <a:pPr algn="ctr"/>
            <a:r>
              <a:rPr lang="az-Latn-AZ" sz="44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nanopsixopedaqoqikanın </a:t>
            </a:r>
            <a:endParaRPr lang="en-US" sz="44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a:p>
            <a:pPr algn="ctr"/>
            <a:r>
              <a:rPr lang="az-Latn-AZ" sz="44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perspektivləri</a:t>
            </a:r>
            <a:endParaRPr lang="ru-RU" sz="4400" b="1" cap="none" spc="0" dirty="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p:txBody>
      </p:sp>
      <p:sp>
        <p:nvSpPr>
          <p:cNvPr id="6" name="Прямоугольник 5"/>
          <p:cNvSpPr/>
          <p:nvPr/>
        </p:nvSpPr>
        <p:spPr>
          <a:xfrm>
            <a:off x="5562600" y="4495800"/>
            <a:ext cx="3302122" cy="707886"/>
          </a:xfrm>
          <a:prstGeom prst="rect">
            <a:avLst/>
          </a:prstGeom>
          <a:noFill/>
        </p:spPr>
        <p:txBody>
          <a:bodyPr wrap="none" lIns="91440" tIns="45720" rIns="91440" bIns="45720">
            <a:spAutoFit/>
          </a:bodyPr>
          <a:lstStyle/>
          <a:p>
            <a:r>
              <a:rPr lang="az-Latn-AZ" sz="2000" b="1" cap="none" spc="0" dirty="0" smtClean="0">
                <a:ln w="12700">
                  <a:solidFill>
                    <a:schemeClr val="tx2">
                      <a:satMod val="15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Fatma xanım Bünyatova</a:t>
            </a:r>
          </a:p>
          <a:p>
            <a:r>
              <a:rPr lang="az-Latn-AZ" sz="2000" b="1" dirty="0" smtClean="0">
                <a:ln w="12700">
                  <a:solidFill>
                    <a:schemeClr val="tx2">
                      <a:satMod val="15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“İdrak məktəbi”nin direktoru</a:t>
            </a:r>
            <a:endParaRPr lang="ru-RU" sz="2000" b="1" cap="none" spc="0" dirty="0">
              <a:ln w="12700">
                <a:solidFill>
                  <a:schemeClr val="tx2">
                    <a:satMod val="15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p:txBody>
      </p:sp>
      <p:sp>
        <p:nvSpPr>
          <p:cNvPr id="7" name="Прямоугольник 6"/>
          <p:cNvSpPr/>
          <p:nvPr/>
        </p:nvSpPr>
        <p:spPr>
          <a:xfrm>
            <a:off x="147167" y="5628382"/>
            <a:ext cx="2977033" cy="830997"/>
          </a:xfrm>
          <a:prstGeom prst="rect">
            <a:avLst/>
          </a:prstGeom>
          <a:noFill/>
        </p:spPr>
        <p:txBody>
          <a:bodyPr wrap="square" lIns="91440" tIns="45720" rIns="91440" bIns="45720">
            <a:spAutoFit/>
          </a:bodyPr>
          <a:lstStyle/>
          <a:p>
            <a:r>
              <a:rPr lang="az-Latn-AZ" sz="1600" b="1" dirty="0" smtClean="0">
                <a:ln w="12700">
                  <a:solidFill>
                    <a:schemeClr val="tx1">
                      <a:lumMod val="65000"/>
                      <a:lumOff val="35000"/>
                    </a:schemeClr>
                  </a:solidFill>
                  <a:prstDash val="solid"/>
                </a:ln>
                <a:solidFill>
                  <a:schemeClr val="tx1">
                    <a:lumMod val="65000"/>
                    <a:lumOff val="35000"/>
                  </a:schemeClr>
                </a:solidFill>
              </a:rPr>
              <a:t>Bakı ş.Azadlıq pr. 151 A</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hlinkClick r:id="rId2"/>
              </a:rPr>
              <a:t>www.idrak-m.com</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rPr>
              <a:t>e-</a:t>
            </a:r>
            <a:r>
              <a:rPr lang="en-US" sz="1600" b="1" dirty="0" err="1" smtClean="0">
                <a:ln w="12700">
                  <a:solidFill>
                    <a:schemeClr val="tx1">
                      <a:lumMod val="65000"/>
                      <a:lumOff val="35000"/>
                    </a:schemeClr>
                  </a:solidFill>
                  <a:prstDash val="solid"/>
                </a:ln>
                <a:solidFill>
                  <a:schemeClr val="tx1">
                    <a:lumMod val="65000"/>
                    <a:lumOff val="35000"/>
                  </a:schemeClr>
                </a:solidFill>
              </a:rPr>
              <a:t>mail:idrakmektebi@rambler.ru</a:t>
            </a:r>
            <a:endParaRPr lang="ru-RU" sz="1600" b="1" cap="none" spc="0" dirty="0">
              <a:ln w="12700">
                <a:solidFill>
                  <a:schemeClr val="tx1">
                    <a:lumMod val="65000"/>
                    <a:lumOff val="35000"/>
                  </a:schemeClr>
                </a:solidFill>
                <a:prstDash val="solid"/>
              </a:ln>
              <a:solidFill>
                <a:schemeClr val="tx1">
                  <a:lumMod val="65000"/>
                  <a:lumOff val="35000"/>
                </a:schemeClr>
              </a:solidFill>
            </a:endParaRPr>
          </a:p>
        </p:txBody>
      </p:sp>
      <p:sp>
        <p:nvSpPr>
          <p:cNvPr id="8" name="Прямоугольник 7"/>
          <p:cNvSpPr/>
          <p:nvPr/>
        </p:nvSpPr>
        <p:spPr>
          <a:xfrm>
            <a:off x="5410200" y="5638800"/>
            <a:ext cx="3361818" cy="923330"/>
          </a:xfrm>
          <a:prstGeom prst="rect">
            <a:avLst/>
          </a:prstGeom>
          <a:noFill/>
        </p:spPr>
        <p:txBody>
          <a:bodyPr wrap="none" lIns="91440" tIns="45720" rIns="91440" bIns="45720">
            <a:spAutoFit/>
          </a:bodyPr>
          <a:lstStyle/>
          <a:p>
            <a:pPr algn="ctr"/>
            <a:r>
              <a:rPr lang="az-Latn-AZ" sz="5400" b="1" dirty="0" smtClean="0">
                <a:ln w="12700">
                  <a:solidFill>
                    <a:schemeClr val="tx2">
                      <a:lumMod val="60000"/>
                      <a:lumOff val="40000"/>
                    </a:schemeClr>
                  </a:solidFill>
                  <a:prstDash val="solid"/>
                </a:ln>
                <a:solidFill>
                  <a:schemeClr val="tx2">
                    <a:lumMod val="40000"/>
                    <a:lumOff val="60000"/>
                  </a:schemeClr>
                </a:solidFill>
                <a:effectLst>
                  <a:outerShdw blurRad="41275" dist="20320" dir="1800000" algn="tl" rotWithShape="0">
                    <a:srgbClr val="000000">
                      <a:alpha val="40000"/>
                    </a:srgbClr>
                  </a:outerShdw>
                </a:effectLst>
              </a:rPr>
              <a:t>01.03.2010</a:t>
            </a:r>
            <a:endParaRPr lang="ru-RU" sz="5400" b="1" cap="none" spc="0" dirty="0">
              <a:ln w="12700">
                <a:solidFill>
                  <a:schemeClr val="tx2">
                    <a:lumMod val="60000"/>
                    <a:lumOff val="40000"/>
                  </a:schemeClr>
                </a:solidFill>
                <a:prstDash val="solid"/>
              </a:ln>
              <a:solidFill>
                <a:schemeClr val="tx2">
                  <a:lumMod val="40000"/>
                  <a:lumOff val="60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5800" y="209490"/>
            <a:ext cx="7731348" cy="584775"/>
          </a:xfrm>
          <a:prstGeom prst="rect">
            <a:avLst/>
          </a:prstGeom>
          <a:noFill/>
        </p:spPr>
        <p:txBody>
          <a:bodyPr wrap="none" lIns="91440" tIns="45720" rIns="91440" bIns="45720">
            <a:spAutoFit/>
          </a:bodyPr>
          <a:lstStyle/>
          <a:p>
            <a:pPr algn="ctr"/>
            <a:r>
              <a:rPr lang="en-US" sz="3200" b="1" cap="none" spc="0" dirty="0" err="1"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Az</a:t>
            </a:r>
            <a:r>
              <a:rPr lang="az-Latn-AZ" sz="3200" b="1" dirty="0"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ərbaycan Respublikası Kurikulum Mərkəzi</a:t>
            </a:r>
            <a:endParaRPr lang="ru-RU" sz="3200" b="1" cap="none" spc="0" dirty="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endParaRPr>
          </a:p>
        </p:txBody>
      </p:sp>
      <p:sp>
        <p:nvSpPr>
          <p:cNvPr id="3" name="Прямоугольник 2"/>
          <p:cNvSpPr/>
          <p:nvPr/>
        </p:nvSpPr>
        <p:spPr>
          <a:xfrm>
            <a:off x="431442" y="927279"/>
            <a:ext cx="8130303" cy="400110"/>
          </a:xfrm>
          <a:prstGeom prst="rect">
            <a:avLst/>
          </a:prstGeom>
          <a:noFill/>
        </p:spPr>
        <p:txBody>
          <a:bodyPr wrap="none" lIns="91440" tIns="45720" rIns="91440" bIns="45720">
            <a:spAutoFit/>
          </a:bodyPr>
          <a:lstStyle/>
          <a:p>
            <a:pPr algn="ctr"/>
            <a:r>
              <a:rPr lang="az-Latn-AZ" sz="20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Konstruktiv Təlim texnologiyası və nanopsixopedaqoqikanın perspektivləri</a:t>
            </a:r>
            <a:endParaRPr lang="ru-RU" sz="2000" b="1" cap="none" spc="0" dirty="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p:txBody>
      </p:sp>
      <p:sp>
        <p:nvSpPr>
          <p:cNvPr id="5" name="Прямоугольник 4"/>
          <p:cNvSpPr/>
          <p:nvPr/>
        </p:nvSpPr>
        <p:spPr>
          <a:xfrm>
            <a:off x="152400" y="5791200"/>
            <a:ext cx="2977033" cy="830997"/>
          </a:xfrm>
          <a:prstGeom prst="rect">
            <a:avLst/>
          </a:prstGeom>
          <a:noFill/>
        </p:spPr>
        <p:txBody>
          <a:bodyPr wrap="square" lIns="91440" tIns="45720" rIns="91440" bIns="45720">
            <a:spAutoFit/>
          </a:bodyPr>
          <a:lstStyle/>
          <a:p>
            <a:r>
              <a:rPr lang="az-Latn-AZ" sz="1600" b="1" dirty="0" smtClean="0">
                <a:ln w="12700">
                  <a:solidFill>
                    <a:schemeClr val="tx1">
                      <a:lumMod val="65000"/>
                      <a:lumOff val="35000"/>
                    </a:schemeClr>
                  </a:solidFill>
                  <a:prstDash val="solid"/>
                </a:ln>
                <a:solidFill>
                  <a:schemeClr val="tx1">
                    <a:lumMod val="65000"/>
                    <a:lumOff val="35000"/>
                  </a:schemeClr>
                </a:solidFill>
              </a:rPr>
              <a:t>Bakı ş.Azadlıq pr. 151 A</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hlinkClick r:id="rId2"/>
              </a:rPr>
              <a:t>www.idrak-m.com</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rPr>
              <a:t>e-</a:t>
            </a:r>
            <a:r>
              <a:rPr lang="en-US" sz="1600" b="1" dirty="0" err="1" smtClean="0">
                <a:ln w="12700">
                  <a:solidFill>
                    <a:schemeClr val="tx1">
                      <a:lumMod val="65000"/>
                      <a:lumOff val="35000"/>
                    </a:schemeClr>
                  </a:solidFill>
                  <a:prstDash val="solid"/>
                </a:ln>
                <a:solidFill>
                  <a:schemeClr val="tx1">
                    <a:lumMod val="65000"/>
                    <a:lumOff val="35000"/>
                  </a:schemeClr>
                </a:solidFill>
              </a:rPr>
              <a:t>mail:idrakmektebi@rambler.ru</a:t>
            </a:r>
            <a:endParaRPr lang="ru-RU" sz="1600" b="1" cap="none" spc="0" dirty="0">
              <a:ln w="12700">
                <a:solidFill>
                  <a:schemeClr val="tx1">
                    <a:lumMod val="65000"/>
                    <a:lumOff val="35000"/>
                  </a:schemeClr>
                </a:solidFill>
                <a:prstDash val="solid"/>
              </a:ln>
              <a:solidFill>
                <a:schemeClr val="tx1">
                  <a:lumMod val="65000"/>
                  <a:lumOff val="35000"/>
                </a:schemeClr>
              </a:solidFill>
            </a:endParaRPr>
          </a:p>
        </p:txBody>
      </p:sp>
      <p:sp>
        <p:nvSpPr>
          <p:cNvPr id="6" name="Прямоугольник 5"/>
          <p:cNvSpPr/>
          <p:nvPr/>
        </p:nvSpPr>
        <p:spPr>
          <a:xfrm>
            <a:off x="228600" y="1371600"/>
            <a:ext cx="6220806" cy="584775"/>
          </a:xfrm>
          <a:prstGeom prst="rect">
            <a:avLst/>
          </a:prstGeom>
          <a:noFill/>
        </p:spPr>
        <p:txBody>
          <a:bodyPr wrap="none" lIns="91440" tIns="45720" rIns="91440" bIns="45720">
            <a:spAutoFit/>
          </a:bodyPr>
          <a:lstStyle/>
          <a:p>
            <a:pPr algn="ctr"/>
            <a:r>
              <a:rPr lang="az-Latn-AZ" sz="3200" b="1" cap="none" spc="0" dirty="0" smtClean="0">
                <a:ln w="12700">
                  <a:solidFill>
                    <a:srgbClr val="0070C0"/>
                  </a:solidFill>
                  <a:prstDash val="solid"/>
                </a:ln>
                <a:solidFill>
                  <a:srgbClr val="0070C0"/>
                </a:solidFill>
              </a:rPr>
              <a:t>KT dərsin </a:t>
            </a:r>
            <a:r>
              <a:rPr lang="az-Latn-AZ" sz="3200" b="1" cap="none" spc="0" dirty="0" smtClean="0">
                <a:ln w="12700">
                  <a:solidFill>
                    <a:srgbClr val="0070C0"/>
                  </a:solidFill>
                  <a:prstDash val="solid"/>
                </a:ln>
                <a:solidFill>
                  <a:srgbClr val="0070C0"/>
                </a:solidFill>
              </a:rPr>
              <a:t>quruluşunun elementləri:</a:t>
            </a:r>
            <a:endParaRPr lang="ru-RU" sz="3200" b="1" cap="none" spc="0" dirty="0">
              <a:ln w="12700">
                <a:solidFill>
                  <a:srgbClr val="0070C0"/>
                </a:solidFill>
                <a:prstDash val="solid"/>
              </a:ln>
              <a:solidFill>
                <a:srgbClr val="0070C0"/>
              </a:solidFill>
            </a:endParaRPr>
          </a:p>
        </p:txBody>
      </p:sp>
      <p:sp>
        <p:nvSpPr>
          <p:cNvPr id="7" name="Прямоугольник 6"/>
          <p:cNvSpPr/>
          <p:nvPr/>
        </p:nvSpPr>
        <p:spPr>
          <a:xfrm>
            <a:off x="54652" y="1981200"/>
            <a:ext cx="8912825" cy="3785652"/>
          </a:xfrm>
          <a:prstGeom prst="rect">
            <a:avLst/>
          </a:prstGeom>
          <a:noFill/>
        </p:spPr>
        <p:txBody>
          <a:bodyPr wrap="none" lIns="91440" tIns="45720" rIns="91440" bIns="45720">
            <a:spAutoFit/>
          </a:bodyPr>
          <a:lstStyle/>
          <a:p>
            <a:pPr marL="342900" indent="-342900">
              <a:buAutoNum type="arabicPeriod"/>
            </a:pPr>
            <a:r>
              <a:rPr lang="az-Latn-AZ" sz="1600" b="1" dirty="0" smtClean="0">
                <a:ln w="12700">
                  <a:solidFill>
                    <a:schemeClr val="tx1"/>
                  </a:solidFill>
                  <a:prstDash val="solid"/>
                </a:ln>
                <a:effectLst>
                  <a:outerShdw blurRad="41275" dist="20320" dir="1800000" algn="tl" rotWithShape="0">
                    <a:srgbClr val="000000">
                      <a:alpha val="40000"/>
                    </a:srgbClr>
                  </a:outerShdw>
                </a:effectLst>
              </a:rPr>
              <a:t>Axtarış</a:t>
            </a:r>
          </a:p>
          <a:p>
            <a:pPr marL="342900" indent="-342900">
              <a:buAutoNum type="arabicPeriod"/>
            </a:pPr>
            <a:endParaRPr lang="az-Latn-AZ" sz="1600" b="1" dirty="0" smtClean="0">
              <a:ln w="12700">
                <a:solidFill>
                  <a:schemeClr val="tx1"/>
                </a:solidFill>
                <a:prstDash val="solid"/>
              </a:ln>
              <a:effectLst>
                <a:outerShdw blurRad="41275" dist="20320" dir="1800000" algn="tl" rotWithShape="0">
                  <a:srgbClr val="000000">
                    <a:alpha val="40000"/>
                  </a:srgbClr>
                </a:outerShdw>
              </a:effectLst>
            </a:endParaRPr>
          </a:p>
          <a:p>
            <a:pPr marL="342900" indent="-342900">
              <a:buAutoNum type="arabicPeriod"/>
            </a:pPr>
            <a:r>
              <a:rPr lang="az-Latn-AZ" sz="1600" b="1" dirty="0" smtClean="0">
                <a:ln w="12700">
                  <a:solidFill>
                    <a:schemeClr val="tx1"/>
                  </a:solidFill>
                  <a:prstDash val="solid"/>
                </a:ln>
                <a:effectLst>
                  <a:outerShdw blurRad="41275" dist="20320" dir="1800000" algn="tl" rotWithShape="0">
                    <a:srgbClr val="000000">
                      <a:alpha val="40000"/>
                    </a:srgbClr>
                  </a:outerShdw>
                </a:effectLst>
              </a:rPr>
              <a:t>Strukturlar – </a:t>
            </a:r>
            <a:r>
              <a:rPr lang="az-Latn-AZ" sz="1600" dirty="0" smtClean="0">
                <a:ln w="12700">
                  <a:solidFill>
                    <a:srgbClr val="0070C0"/>
                  </a:solidFill>
                  <a:prstDash val="solid"/>
                </a:ln>
                <a:solidFill>
                  <a:srgbClr val="0070C0"/>
                </a:solidFill>
              </a:rPr>
              <a:t>m</a:t>
            </a:r>
            <a:r>
              <a:rPr lang="az-Latn-AZ" sz="1600" dirty="0" smtClean="0">
                <a:ln w="12700">
                  <a:solidFill>
                    <a:srgbClr val="0070C0"/>
                  </a:solidFill>
                  <a:prstDash val="solid"/>
                </a:ln>
                <a:solidFill>
                  <a:srgbClr val="0070C0"/>
                </a:solidFill>
              </a:rPr>
              <a:t>üəllim hansı bilik strukturlarından istifadə edəcəyini və şagirdlərin hansı fəaliyyətdə</a:t>
            </a:r>
          </a:p>
          <a:p>
            <a:pPr marL="342900" indent="-342900"/>
            <a:r>
              <a:rPr lang="az-Latn-AZ" sz="1600" dirty="0" smtClean="0">
                <a:ln w="12700">
                  <a:solidFill>
                    <a:srgbClr val="0070C0"/>
                  </a:solidFill>
                  <a:prstDash val="solid"/>
                </a:ln>
                <a:solidFill>
                  <a:srgbClr val="0070C0"/>
                </a:solidFill>
              </a:rPr>
              <a:t> olduğunu müəyyənləşdirir. </a:t>
            </a:r>
          </a:p>
          <a:p>
            <a:pPr marL="342900" indent="-342900"/>
            <a:r>
              <a:rPr lang="az-Latn-AZ" sz="1600" b="1" dirty="0" smtClean="0">
                <a:ln w="12700">
                  <a:solidFill>
                    <a:schemeClr val="tx1"/>
                  </a:solidFill>
                  <a:prstDash val="solid"/>
                </a:ln>
                <a:effectLst>
                  <a:outerShdw blurRad="41275" dist="20320" dir="1800000" algn="tl" rotWithShape="0">
                    <a:srgbClr val="000000">
                      <a:alpha val="40000"/>
                    </a:srgbClr>
                  </a:outerShdw>
                </a:effectLst>
              </a:rPr>
              <a:t> 3. Məntiqi təfəkkür əməliyyatları – </a:t>
            </a:r>
            <a:r>
              <a:rPr lang="az-Latn-AZ" sz="1600" dirty="0" smtClean="0">
                <a:ln w="12700">
                  <a:solidFill>
                    <a:srgbClr val="0070C0"/>
                  </a:solidFill>
                  <a:prstDash val="solid"/>
                </a:ln>
                <a:solidFill>
                  <a:srgbClr val="0070C0"/>
                </a:solidFill>
              </a:rPr>
              <a:t>məntiqi bilik strukturları </a:t>
            </a:r>
            <a:r>
              <a:rPr lang="az-Latn-AZ" sz="1600" dirty="0" smtClean="0">
                <a:ln w="12700">
                  <a:solidFill>
                    <a:srgbClr val="0070C0"/>
                  </a:solidFill>
                  <a:prstDash val="solid"/>
                </a:ln>
                <a:solidFill>
                  <a:srgbClr val="0070C0"/>
                </a:solidFill>
              </a:rPr>
              <a:t>üzərində hansı</a:t>
            </a:r>
          </a:p>
          <a:p>
            <a:pPr marL="342900" indent="-342900"/>
            <a:r>
              <a:rPr lang="az-Latn-AZ" sz="1600" dirty="0" smtClean="0">
                <a:ln w="12700">
                  <a:solidFill>
                    <a:srgbClr val="0070C0"/>
                  </a:solidFill>
                  <a:prstDash val="solid"/>
                </a:ln>
                <a:solidFill>
                  <a:srgbClr val="0070C0"/>
                </a:solidFill>
              </a:rPr>
              <a:t> məntiqi əməliyyatların aparılmasını müəyyən edir</a:t>
            </a:r>
            <a:r>
              <a:rPr lang="az-Latn-AZ" sz="1600" dirty="0" smtClean="0">
                <a:ln w="12700">
                  <a:solidFill>
                    <a:srgbClr val="0070C0"/>
                  </a:solidFill>
                  <a:prstDash val="solid"/>
                </a:ln>
                <a:solidFill>
                  <a:srgbClr val="0070C0"/>
                </a:solidFill>
              </a:rPr>
              <a:t>.</a:t>
            </a:r>
          </a:p>
          <a:p>
            <a:pPr marL="342900" indent="-342900"/>
            <a:r>
              <a:rPr lang="az-Latn-AZ" sz="1600" b="1" dirty="0" smtClean="0">
                <a:ln w="12700">
                  <a:solidFill>
                    <a:schemeClr val="tx1"/>
                  </a:solidFill>
                  <a:prstDash val="solid"/>
                </a:ln>
                <a:effectLst>
                  <a:outerShdw blurRad="41275" dist="20320" dir="1800000" algn="tl" rotWithShape="0">
                    <a:srgbClr val="000000">
                      <a:alpha val="40000"/>
                    </a:srgbClr>
                  </a:outerShdw>
                </a:effectLst>
              </a:rPr>
              <a:t>4.Əlaqələr </a:t>
            </a:r>
            <a:r>
              <a:rPr lang="az-Latn-AZ" sz="1600" dirty="0" smtClean="0">
                <a:ln w="12700">
                  <a:solidFill>
                    <a:srgbClr val="0070C0"/>
                  </a:solidFill>
                  <a:prstDash val="solid"/>
                </a:ln>
                <a:solidFill>
                  <a:srgbClr val="0070C0"/>
                </a:solidFill>
              </a:rPr>
              <a:t>– müəllim şagirdlərin bilikləri arasındakı məntiqi əlaqəni aydınlaşdırır, onları </a:t>
            </a:r>
          </a:p>
          <a:p>
            <a:pPr marL="342900" indent="-342900"/>
            <a:r>
              <a:rPr lang="az-Latn-AZ" sz="1600" dirty="0" smtClean="0">
                <a:ln w="12700">
                  <a:solidFill>
                    <a:srgbClr val="0070C0"/>
                  </a:solidFill>
                  <a:prstDash val="solid"/>
                </a:ln>
                <a:solidFill>
                  <a:srgbClr val="0070C0"/>
                </a:solidFill>
              </a:rPr>
              <a:t>digər əlaqələrlə, münasibətlərlə, oxşarlıqlarla tamamlayaraq hansı nəticəyə </a:t>
            </a:r>
          </a:p>
          <a:p>
            <a:pPr marL="342900" indent="-342900"/>
            <a:r>
              <a:rPr lang="az-Latn-AZ" sz="1600" dirty="0" smtClean="0">
                <a:ln w="12700">
                  <a:solidFill>
                    <a:srgbClr val="0070C0"/>
                  </a:solidFill>
                  <a:prstDash val="solid"/>
                </a:ln>
                <a:solidFill>
                  <a:srgbClr val="0070C0"/>
                </a:solidFill>
              </a:rPr>
              <a:t>gələcəklərini müəyyənləşdirir.</a:t>
            </a:r>
          </a:p>
          <a:p>
            <a:pPr marL="342900" indent="-342900"/>
            <a:r>
              <a:rPr lang="az-Latn-AZ" sz="1600" b="1" dirty="0" smtClean="0">
                <a:ln w="12700">
                  <a:solidFill>
                    <a:schemeClr val="tx1"/>
                  </a:solidFill>
                  <a:prstDash val="solid"/>
                </a:ln>
                <a:effectLst>
                  <a:outerShdw blurRad="41275" dist="20320" dir="1800000" algn="tl" rotWithShape="0">
                    <a:srgbClr val="000000">
                      <a:alpha val="40000"/>
                    </a:srgbClr>
                  </a:outerShdw>
                </a:effectLst>
              </a:rPr>
              <a:t>5. Suallar – </a:t>
            </a:r>
            <a:r>
              <a:rPr lang="az-Latn-AZ" sz="1600" dirty="0" smtClean="0">
                <a:ln w="12700">
                  <a:solidFill>
                    <a:srgbClr val="0070C0"/>
                  </a:solidFill>
                  <a:prstDash val="solid"/>
                </a:ln>
                <a:solidFill>
                  <a:srgbClr val="0070C0"/>
                </a:solidFill>
              </a:rPr>
              <a:t>m</a:t>
            </a:r>
            <a:r>
              <a:rPr lang="az-Latn-AZ" sz="1600" dirty="0" smtClean="0">
                <a:ln w="12700">
                  <a:solidFill>
                    <a:srgbClr val="0070C0"/>
                  </a:solidFill>
                  <a:prstDash val="solid"/>
                </a:ln>
                <a:solidFill>
                  <a:srgbClr val="0070C0"/>
                </a:solidFill>
              </a:rPr>
              <a:t>övzunun strukturuna məntiqi daxil olmaq, bir strukturdan  digərinə keçərkən </a:t>
            </a:r>
          </a:p>
          <a:p>
            <a:pPr marL="342900" indent="-342900"/>
            <a:r>
              <a:rPr lang="az-Latn-AZ" sz="1600" dirty="0" smtClean="0">
                <a:ln w="12700">
                  <a:solidFill>
                    <a:srgbClr val="0070C0"/>
                  </a:solidFill>
                  <a:prstDash val="solid"/>
                </a:ln>
                <a:solidFill>
                  <a:srgbClr val="0070C0"/>
                </a:solidFill>
              </a:rPr>
              <a:t>m</a:t>
            </a:r>
            <a:r>
              <a:rPr lang="az-Latn-AZ" sz="1600" dirty="0" smtClean="0">
                <a:ln w="12700">
                  <a:solidFill>
                    <a:srgbClr val="0070C0"/>
                  </a:solidFill>
                  <a:prstDash val="solid"/>
                </a:ln>
                <a:solidFill>
                  <a:srgbClr val="0070C0"/>
                </a:solidFill>
              </a:rPr>
              <a:t>ülahizlərini davam etdirmək üçün məntiqi ardıcıllıqla suallar qoyulur; gözlənilən suallar;</a:t>
            </a:r>
          </a:p>
          <a:p>
            <a:pPr marL="342900" indent="-342900"/>
            <a:r>
              <a:rPr lang="az-Latn-AZ" sz="1600" dirty="0" smtClean="0">
                <a:ln w="12700">
                  <a:solidFill>
                    <a:srgbClr val="0070C0"/>
                  </a:solidFill>
                  <a:prstDash val="solid"/>
                </a:ln>
                <a:solidFill>
                  <a:srgbClr val="0070C0"/>
                </a:solidFill>
              </a:rPr>
              <a:t>problemli suallar</a:t>
            </a:r>
          </a:p>
          <a:p>
            <a:pPr marL="342900" indent="-342900"/>
            <a:r>
              <a:rPr lang="az-Latn-AZ" sz="1600" b="1" dirty="0" smtClean="0">
                <a:ln w="12700">
                  <a:solidFill>
                    <a:schemeClr val="tx1"/>
                  </a:solidFill>
                  <a:prstDash val="solid"/>
                </a:ln>
                <a:effectLst>
                  <a:outerShdw blurRad="41275" dist="20320" dir="1800000" algn="tl" rotWithShape="0">
                    <a:srgbClr val="000000">
                      <a:alpha val="40000"/>
                    </a:srgbClr>
                  </a:outerShdw>
                </a:effectLst>
              </a:rPr>
              <a:t>6. Əlavələr və nəticələr </a:t>
            </a:r>
            <a:r>
              <a:rPr lang="az-Latn-AZ" sz="1600" dirty="0" smtClean="0">
                <a:ln w="12700">
                  <a:solidFill>
                    <a:srgbClr val="0070C0"/>
                  </a:solidFill>
                  <a:prstDash val="solid"/>
                </a:ln>
                <a:solidFill>
                  <a:srgbClr val="0070C0"/>
                </a:solidFill>
              </a:rPr>
              <a:t>– yeni biliyin keçmiş və gələcək biliklə əlaqəsi, zənginləşdirilməsi, uyğunlaşması</a:t>
            </a:r>
          </a:p>
          <a:p>
            <a:pPr marL="342900" indent="-342900"/>
            <a:r>
              <a:rPr lang="az-Latn-AZ" sz="1600" b="1" dirty="0" smtClean="0">
                <a:ln w="12700">
                  <a:solidFill>
                    <a:schemeClr val="tx1"/>
                  </a:solidFill>
                  <a:prstDash val="solid"/>
                </a:ln>
                <a:effectLst>
                  <a:outerShdw blurRad="41275" dist="20320" dir="1800000" algn="tl" rotWithShape="0">
                    <a:srgbClr val="000000">
                      <a:alpha val="40000"/>
                    </a:srgbClr>
                  </a:outerShdw>
                </a:effectLst>
              </a:rPr>
              <a:t>7</a:t>
            </a:r>
            <a:r>
              <a:rPr lang="az-Latn-AZ" sz="1600" b="1" dirty="0" smtClean="0">
                <a:ln w="12700">
                  <a:solidFill>
                    <a:schemeClr val="tx1"/>
                  </a:solidFill>
                  <a:prstDash val="solid"/>
                </a:ln>
                <a:effectLst>
                  <a:outerShdw blurRad="41275" dist="20320" dir="1800000" algn="tl" rotWithShape="0">
                    <a:srgbClr val="000000">
                      <a:alpha val="40000"/>
                    </a:srgbClr>
                  </a:outerShdw>
                </a:effectLst>
              </a:rPr>
              <a:t>. Əks edilmə (Təqdimat) </a:t>
            </a:r>
            <a:r>
              <a:rPr lang="az-Latn-AZ" sz="1600" dirty="0" smtClean="0">
                <a:ln w="12700">
                  <a:solidFill>
                    <a:srgbClr val="0070C0"/>
                  </a:solidFill>
                  <a:prstDash val="solid"/>
                </a:ln>
                <a:solidFill>
                  <a:srgbClr val="0070C0"/>
                </a:solidFill>
              </a:rPr>
              <a:t>– şagirdlərin bilik sistemində yeni qurilmuş biliyinin əks edilməsi </a:t>
            </a:r>
          </a:p>
          <a:p>
            <a:pPr marL="342900" indent="-342900"/>
            <a:r>
              <a:rPr lang="az-Latn-AZ" sz="1600" dirty="0" smtClean="0">
                <a:ln w="12700">
                  <a:solidFill>
                    <a:srgbClr val="0070C0"/>
                  </a:solidFill>
                  <a:prstDash val="solid"/>
                </a:ln>
                <a:solidFill>
                  <a:srgbClr val="0070C0"/>
                </a:solidFill>
              </a:rPr>
              <a:t>və onun sosiallaşması</a:t>
            </a:r>
          </a:p>
        </p:txBody>
      </p:sp>
      <p:sp>
        <p:nvSpPr>
          <p:cNvPr id="8" name="Прямоугольник 7"/>
          <p:cNvSpPr/>
          <p:nvPr/>
        </p:nvSpPr>
        <p:spPr>
          <a:xfrm>
            <a:off x="990600" y="1981200"/>
            <a:ext cx="6666377" cy="584775"/>
          </a:xfrm>
          <a:prstGeom prst="rect">
            <a:avLst/>
          </a:prstGeom>
          <a:noFill/>
        </p:spPr>
        <p:txBody>
          <a:bodyPr wrap="none" lIns="91440" tIns="45720" rIns="91440" bIns="45720">
            <a:spAutoFit/>
          </a:bodyPr>
          <a:lstStyle/>
          <a:p>
            <a:pPr marL="228600" indent="-228600" algn="ctr">
              <a:buFontTx/>
              <a:buChar char="-"/>
            </a:pPr>
            <a:r>
              <a:rPr lang="az-Latn-AZ" sz="1600" cap="none" spc="0" dirty="0" smtClean="0">
                <a:ln w="12700">
                  <a:solidFill>
                    <a:srgbClr val="0070C0"/>
                  </a:solidFill>
                  <a:prstDash val="solid"/>
                </a:ln>
                <a:solidFill>
                  <a:srgbClr val="0070C0"/>
                </a:solidFill>
              </a:rPr>
              <a:t>Mövzuya aid suallarla müəllim şagirdlərin nəyi bildiklərini, nə edəcəklərini,</a:t>
            </a:r>
          </a:p>
          <a:p>
            <a:pPr marL="228600" indent="-228600" algn="ctr"/>
            <a:r>
              <a:rPr lang="az-Latn-AZ" sz="1600" cap="none" spc="0" dirty="0" smtClean="0">
                <a:ln w="12700">
                  <a:solidFill>
                    <a:srgbClr val="0070C0"/>
                  </a:solidFill>
                  <a:prstDash val="solid"/>
                </a:ln>
                <a:solidFill>
                  <a:srgbClr val="0070C0"/>
                </a:solidFill>
              </a:rPr>
              <a:t> hansı qərarlar qəbul edib və nə kimi nəticələrə gələcəyini müəyyən edir.</a:t>
            </a:r>
            <a:endParaRPr lang="ru-RU" sz="1600" cap="none" spc="0" dirty="0">
              <a:ln w="12700">
                <a:solidFill>
                  <a:srgbClr val="0070C0"/>
                </a:solidFill>
                <a:prstDash val="solid"/>
              </a:ln>
              <a:solidFill>
                <a:srgbClr val="0070C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5800" y="76200"/>
            <a:ext cx="7731348" cy="584775"/>
          </a:xfrm>
          <a:prstGeom prst="rect">
            <a:avLst/>
          </a:prstGeom>
          <a:noFill/>
        </p:spPr>
        <p:txBody>
          <a:bodyPr wrap="none" lIns="91440" tIns="45720" rIns="91440" bIns="45720">
            <a:spAutoFit/>
          </a:bodyPr>
          <a:lstStyle/>
          <a:p>
            <a:pPr algn="ctr"/>
            <a:r>
              <a:rPr lang="en-US" sz="3200" b="1" cap="none" spc="0" dirty="0" err="1"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Az</a:t>
            </a:r>
            <a:r>
              <a:rPr lang="az-Latn-AZ" sz="3200" b="1" dirty="0"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ərbaycan Respublikası Kurikulum Mərkəzi</a:t>
            </a:r>
            <a:endParaRPr lang="ru-RU" sz="3200" b="1" cap="none" spc="0" dirty="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endParaRPr>
          </a:p>
        </p:txBody>
      </p:sp>
      <p:sp>
        <p:nvSpPr>
          <p:cNvPr id="7" name="Прямоугольник 6"/>
          <p:cNvSpPr/>
          <p:nvPr/>
        </p:nvSpPr>
        <p:spPr>
          <a:xfrm>
            <a:off x="228600" y="762000"/>
            <a:ext cx="5943600" cy="1600438"/>
          </a:xfrm>
          <a:prstGeom prst="rect">
            <a:avLst/>
          </a:prstGeom>
        </p:spPr>
        <p:txBody>
          <a:bodyPr wrap="square">
            <a:spAutoFit/>
          </a:bodyPr>
          <a:lstStyle/>
          <a:p>
            <a:r>
              <a:rPr lang="az-Latn-AZ" sz="1400" b="1" dirty="0" smtClean="0">
                <a:ln w="12700">
                  <a:solidFill>
                    <a:schemeClr val="tx1"/>
                  </a:solidFill>
                  <a:prstDash val="solid"/>
                </a:ln>
              </a:rPr>
              <a:t> </a:t>
            </a:r>
            <a:r>
              <a:rPr lang="az-Latn-AZ" sz="1200" dirty="0" smtClean="0">
                <a:ln w="12700">
                  <a:solidFill>
                    <a:srgbClr val="0070C0"/>
                  </a:solidFill>
                  <a:prstDash val="solid"/>
                </a:ln>
                <a:solidFill>
                  <a:srgbClr val="0070C0"/>
                </a:solidFill>
              </a:rPr>
              <a:t>Konstruktiv təlimlə aparılan dərsin layihələşdirilməsi</a:t>
            </a:r>
          </a:p>
          <a:p>
            <a:r>
              <a:rPr lang="az-Latn-AZ" sz="1200" dirty="0" smtClean="0">
                <a:ln w="12700">
                  <a:solidFill>
                    <a:srgbClr val="0070C0"/>
                  </a:solidFill>
                  <a:prstDash val="solid"/>
                </a:ln>
                <a:solidFill>
                  <a:srgbClr val="0070C0"/>
                </a:solidFill>
              </a:rPr>
              <a:t>Sinif: IV</a:t>
            </a:r>
          </a:p>
          <a:p>
            <a:r>
              <a:rPr lang="az-Latn-AZ" sz="1200" dirty="0" smtClean="0">
                <a:ln w="12700">
                  <a:solidFill>
                    <a:srgbClr val="0070C0"/>
                  </a:solidFill>
                  <a:prstDash val="solid"/>
                </a:ln>
                <a:solidFill>
                  <a:srgbClr val="0070C0"/>
                </a:solidFill>
              </a:rPr>
              <a:t>Fənn: Azərbaycan dili.</a:t>
            </a:r>
          </a:p>
          <a:p>
            <a:r>
              <a:rPr lang="az-Latn-AZ" sz="1200" dirty="0" smtClean="0">
                <a:ln w="12700">
                  <a:solidFill>
                    <a:srgbClr val="0070C0"/>
                  </a:solidFill>
                  <a:prstDash val="solid"/>
                </a:ln>
                <a:solidFill>
                  <a:srgbClr val="0070C0"/>
                </a:solidFill>
              </a:rPr>
              <a:t>Mövzu: Söz birləşməsi.</a:t>
            </a:r>
          </a:p>
          <a:p>
            <a:r>
              <a:rPr lang="az-Latn-AZ" sz="1200" dirty="0" smtClean="0">
                <a:ln w="12700">
                  <a:solidFill>
                    <a:srgbClr val="0070C0"/>
                  </a:solidFill>
                  <a:prstDash val="solid"/>
                </a:ln>
                <a:solidFill>
                  <a:srgbClr val="0070C0"/>
                </a:solidFill>
              </a:rPr>
              <a:t>Müəllim: Həsənova S., Bakıdakı 23 saylı məktəbin ibtidai sinif müəllimi.</a:t>
            </a:r>
          </a:p>
          <a:p>
            <a:r>
              <a:rPr lang="az-Latn-AZ" sz="1200" dirty="0" smtClean="0">
                <a:ln w="12700">
                  <a:solidFill>
                    <a:srgbClr val="0070C0"/>
                  </a:solidFill>
                  <a:prstDash val="solid"/>
                </a:ln>
                <a:solidFill>
                  <a:srgbClr val="0070C0"/>
                </a:solidFill>
              </a:rPr>
              <a:t>Məqsəd: Şagirdlərin ana dilinə məhəbbət hisslərini dərinləşdirmək: “Söz birləşməsi” haqqında onların biliklərini araşdırmaq və zənginləşdirmək; şagirdlərdə qərarların qəbulu və razılaşma vərdişlərini inkişaf etdirmək.</a:t>
            </a:r>
            <a:endParaRPr lang="ru-RU" sz="1200" dirty="0">
              <a:ln w="12700">
                <a:solidFill>
                  <a:srgbClr val="0070C0"/>
                </a:solidFill>
                <a:prstDash val="solid"/>
              </a:ln>
              <a:solidFill>
                <a:srgbClr val="0070C0"/>
              </a:solidFill>
            </a:endParaRPr>
          </a:p>
        </p:txBody>
      </p:sp>
      <p:graphicFrame>
        <p:nvGraphicFramePr>
          <p:cNvPr id="8" name="Таблица 7"/>
          <p:cNvGraphicFramePr>
            <a:graphicFrameLocks noGrp="1"/>
          </p:cNvGraphicFramePr>
          <p:nvPr/>
        </p:nvGraphicFramePr>
        <p:xfrm>
          <a:off x="152400" y="2590800"/>
          <a:ext cx="8248680" cy="3939213"/>
        </p:xfrm>
        <a:graphic>
          <a:graphicData uri="http://schemas.openxmlformats.org/drawingml/2006/table">
            <a:tbl>
              <a:tblPr firstRow="1" bandRow="1">
                <a:tableStyleId>{5C22544A-7EE6-4342-B048-85BDC9FD1C3A}</a:tableStyleId>
              </a:tblPr>
              <a:tblGrid>
                <a:gridCol w="2062170"/>
                <a:gridCol w="2062170"/>
                <a:gridCol w="4124340"/>
              </a:tblGrid>
              <a:tr h="327333">
                <a:tc gridSpan="2">
                  <a:txBody>
                    <a:bodyPr/>
                    <a:lstStyle/>
                    <a:p>
                      <a:r>
                        <a:rPr lang="az-Latn-AZ" dirty="0" smtClean="0"/>
                        <a:t>1. Mövzunun sistemdə yeri</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r>
                        <a:rPr lang="az-Latn-AZ" dirty="0" smtClean="0"/>
                        <a:t>Söz. Söz birləşməsi. Cümlə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4840">
                <a:tc rowSpan="2">
                  <a:txBody>
                    <a:bodyPr/>
                    <a:lstStyle/>
                    <a:p>
                      <a:r>
                        <a:rPr lang="az-Latn-AZ" sz="1400" dirty="0" smtClean="0"/>
                        <a:t>2. Strukturlar</a:t>
                      </a:r>
                    </a:p>
                    <a:p>
                      <a:endParaRPr lang="ru-RU"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sz="1200" dirty="0" smtClean="0">
                          <a:ln>
                            <a:solidFill>
                              <a:sysClr val="windowText" lastClr="000000"/>
                            </a:solidFill>
                          </a:ln>
                        </a:rPr>
                        <a:t>Məntiqi bilik </a:t>
                      </a:r>
                    </a:p>
                    <a:p>
                      <a:r>
                        <a:rPr lang="az-Latn-AZ" sz="1200" dirty="0" smtClean="0">
                          <a:ln>
                            <a:solidFill>
                              <a:sysClr val="windowText" lastClr="000000"/>
                            </a:solidFill>
                          </a:ln>
                        </a:rPr>
                        <a:t>Strukturları</a:t>
                      </a:r>
                      <a:endParaRPr lang="az-Latn-AZ" sz="1200" dirty="0" smtClean="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sz="1200" dirty="0" smtClean="0"/>
                        <a:t>Birləşdirmə strukturları. Asosiativ strukturlar.</a:t>
                      </a:r>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3561">
                <a:tc vMerge="1">
                  <a:txBody>
                    <a:bodyPr/>
                    <a:lstStyle/>
                    <a:p>
                      <a:endParaRPr lang="ru-RU"/>
                    </a:p>
                  </a:txBody>
                  <a:tcPr/>
                </a:tc>
                <a:tc>
                  <a:txBody>
                    <a:bodyPr/>
                    <a:lstStyle/>
                    <a:p>
                      <a:r>
                        <a:rPr lang="az-Latn-AZ" sz="1200" dirty="0" smtClean="0">
                          <a:ln>
                            <a:solidFill>
                              <a:sysClr val="windowText" lastClr="000000"/>
                            </a:solidFill>
                          </a:ln>
                        </a:rPr>
                        <a:t>Fəaliyyat strukturları</a:t>
                      </a:r>
                      <a:endParaRPr lang="ru-RU" sz="12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sz="1200" dirty="0" smtClean="0"/>
                        <a:t>Komandada diskussiya; cütlükdə müzakirə; açıq diskussiya; komandada iş.</a:t>
                      </a:r>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7333">
                <a:tc gridSpan="2">
                  <a:txBody>
                    <a:bodyPr/>
                    <a:lstStyle/>
                    <a:p>
                      <a:r>
                        <a:rPr lang="az-Latn-AZ" sz="1400" dirty="0" smtClean="0"/>
                        <a:t>3. Məntiqi bilik əməliyyatları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r>
                        <a:rPr lang="az-Latn-AZ" sz="1200" dirty="0" smtClean="0"/>
                        <a:t>Məntiqi zənginləşdirmə əməliyyatı.</a:t>
                      </a:r>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7333">
                <a:tc gridSpan="2">
                  <a:txBody>
                    <a:bodyPr/>
                    <a:lstStyle/>
                    <a:p>
                      <a:r>
                        <a:rPr lang="az-Latn-AZ" sz="1400" dirty="0" smtClean="0"/>
                        <a:t>4. Əlaqə</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r>
                        <a:rPr lang="az-Latn-AZ" sz="1200" dirty="0" smtClean="0"/>
                        <a:t>Nitq hissələri arasında əlaqə. Səslərlə əlaqə</a:t>
                      </a:r>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2214">
                <a:tc gridSpan="2">
                  <a:txBody>
                    <a:bodyPr/>
                    <a:lstStyle/>
                    <a:p>
                      <a:pPr algn="ctr"/>
                      <a:endParaRPr lang="az-Latn-AZ" sz="1400" dirty="0" smtClean="0"/>
                    </a:p>
                    <a:p>
                      <a:pPr algn="ctr"/>
                      <a:endParaRPr lang="az-Latn-AZ" sz="1400" dirty="0" smtClean="0"/>
                    </a:p>
                    <a:p>
                      <a:pPr algn="ctr"/>
                      <a:endParaRPr lang="az-Latn-AZ" sz="1400" dirty="0" smtClean="0"/>
                    </a:p>
                    <a:p>
                      <a:pPr algn="ctr"/>
                      <a:r>
                        <a:rPr lang="az-Latn-AZ" sz="1400" dirty="0" smtClean="0"/>
                        <a:t>5. Suallar</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r>
                        <a:rPr lang="az-Latn-AZ" sz="1200" dirty="0" smtClean="0"/>
                        <a:t>Söz nədir, nədən əmələ gəlir? Sözləri</a:t>
                      </a:r>
                      <a:r>
                        <a:rPr lang="az-Latn-AZ" sz="1200" baseline="0" dirty="0" smtClean="0"/>
                        <a:t> bir-biri ilə birləşdirmək olarmı? Birləşdirmə sözünü necə başa düşürsünüz? Əsas və köməkçi sözləri təyin edin. Bu söz birləşmələri bitmiş fikirlərdimi? Sözlər nə üçün birləşir? Söz birləşməsi ilə cümlənin fərqi nədir? Söz birləşməsi nəyə xidmət edir?</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3561">
                <a:tc gridSpan="2">
                  <a:txBody>
                    <a:bodyPr/>
                    <a:lstStyle/>
                    <a:p>
                      <a:r>
                        <a:rPr lang="az-Latn-AZ" sz="1200" dirty="0" smtClean="0"/>
                        <a:t>6. Əlavələr və nəticələr</a:t>
                      </a:r>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r>
                        <a:rPr lang="az-Latn-AZ" sz="1200" dirty="0" smtClean="0"/>
                        <a:t>İsmin sayla, əvəzliklə, felin zərflə əlaqəsi. Söz birləşmələrin cümlə ilə fərqi.</a:t>
                      </a:r>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7333">
                <a:tc gridSpan="2">
                  <a:txBody>
                    <a:bodyPr/>
                    <a:lstStyle/>
                    <a:p>
                      <a:r>
                        <a:rPr lang="az-Latn-AZ" sz="1200" dirty="0" smtClean="0"/>
                        <a:t>7. Təsəvvürün əks edilməsi</a:t>
                      </a:r>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a:txBody>
                    <a:bodyPr/>
                    <a:lstStyle/>
                    <a:p>
                      <a:r>
                        <a:rPr lang="az-Latn-AZ" sz="1200" dirty="0" smtClean="0"/>
                        <a:t>Komandalara tapşırıqlar.</a:t>
                      </a:r>
                      <a:endParaRPr lang="ru-RU"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5800" y="209490"/>
            <a:ext cx="7731348" cy="584775"/>
          </a:xfrm>
          <a:prstGeom prst="rect">
            <a:avLst/>
          </a:prstGeom>
          <a:noFill/>
        </p:spPr>
        <p:txBody>
          <a:bodyPr wrap="none" lIns="91440" tIns="45720" rIns="91440" bIns="45720">
            <a:spAutoFit/>
          </a:bodyPr>
          <a:lstStyle/>
          <a:p>
            <a:pPr algn="ctr"/>
            <a:r>
              <a:rPr lang="en-US" sz="3200" b="1" cap="none" spc="0" dirty="0" err="1"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Az</a:t>
            </a:r>
            <a:r>
              <a:rPr lang="az-Latn-AZ" sz="3200" b="1" dirty="0"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ərbaycan Respublikası Kurikulum Mərkəzi</a:t>
            </a:r>
            <a:endParaRPr lang="ru-RU" sz="3200" b="1" cap="none" spc="0" dirty="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endParaRPr>
          </a:p>
        </p:txBody>
      </p:sp>
      <p:sp>
        <p:nvSpPr>
          <p:cNvPr id="3" name="Прямоугольник 2"/>
          <p:cNvSpPr/>
          <p:nvPr/>
        </p:nvSpPr>
        <p:spPr>
          <a:xfrm>
            <a:off x="431442" y="927279"/>
            <a:ext cx="8130303" cy="400110"/>
          </a:xfrm>
          <a:prstGeom prst="rect">
            <a:avLst/>
          </a:prstGeom>
          <a:noFill/>
        </p:spPr>
        <p:txBody>
          <a:bodyPr wrap="none" lIns="91440" tIns="45720" rIns="91440" bIns="45720">
            <a:spAutoFit/>
          </a:bodyPr>
          <a:lstStyle/>
          <a:p>
            <a:pPr algn="ctr"/>
            <a:r>
              <a:rPr lang="az-Latn-AZ" sz="20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Konstruktiv Təlim texnologiyası və nanopsixopedaqoqikanın perspektivləri</a:t>
            </a:r>
            <a:endParaRPr lang="ru-RU" sz="2000" b="1" cap="none" spc="0" dirty="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p:txBody>
      </p:sp>
      <p:sp>
        <p:nvSpPr>
          <p:cNvPr id="4" name="Прямоугольник 3"/>
          <p:cNvSpPr/>
          <p:nvPr/>
        </p:nvSpPr>
        <p:spPr>
          <a:xfrm>
            <a:off x="533400" y="1371600"/>
            <a:ext cx="7514237" cy="523220"/>
          </a:xfrm>
          <a:prstGeom prst="rect">
            <a:avLst/>
          </a:prstGeom>
          <a:noFill/>
        </p:spPr>
        <p:txBody>
          <a:bodyPr wrap="none" lIns="91440" tIns="45720" rIns="91440" bIns="45720">
            <a:spAutoFit/>
          </a:bodyPr>
          <a:lstStyle/>
          <a:p>
            <a:pPr algn="ctr"/>
            <a:r>
              <a:rPr lang="az-Latn-AZ" sz="2800" b="1" cap="none" spc="0" dirty="0" smtClean="0">
                <a:ln w="12700">
                  <a:solidFill>
                    <a:srgbClr val="0070C0"/>
                  </a:solidFill>
                  <a:prstDash val="solid"/>
                </a:ln>
                <a:solidFill>
                  <a:srgbClr val="0070C0"/>
                </a:solidFill>
                <a:effectLst>
                  <a:outerShdw blurRad="41275" dist="20320" dir="1800000" algn="tl" rotWithShape="0">
                    <a:srgbClr val="000000">
                      <a:alpha val="40000"/>
                    </a:srgbClr>
                  </a:outerShdw>
                </a:effectLst>
              </a:rPr>
              <a:t>Konstruktiv təlimdə dərs iki hissədən ibarət olur.</a:t>
            </a:r>
            <a:endParaRPr lang="ru-RU" sz="2800" b="1" cap="none" spc="0" dirty="0">
              <a:ln w="12700">
                <a:solidFill>
                  <a:srgbClr val="0070C0"/>
                </a:solidFill>
                <a:prstDash val="solid"/>
              </a:ln>
              <a:solidFill>
                <a:srgbClr val="0070C0"/>
              </a:solidFill>
              <a:effectLst>
                <a:outerShdw blurRad="41275" dist="20320" dir="1800000" algn="tl" rotWithShape="0">
                  <a:srgbClr val="000000">
                    <a:alpha val="40000"/>
                  </a:srgbClr>
                </a:outerShdw>
              </a:effectLst>
            </a:endParaRPr>
          </a:p>
        </p:txBody>
      </p:sp>
      <p:sp>
        <p:nvSpPr>
          <p:cNvPr id="5" name="Прямоугольник 4"/>
          <p:cNvSpPr/>
          <p:nvPr/>
        </p:nvSpPr>
        <p:spPr>
          <a:xfrm>
            <a:off x="533400" y="1828800"/>
            <a:ext cx="2248051" cy="400110"/>
          </a:xfrm>
          <a:prstGeom prst="rect">
            <a:avLst/>
          </a:prstGeom>
          <a:noFill/>
        </p:spPr>
        <p:txBody>
          <a:bodyPr wrap="none" lIns="91440" tIns="45720" rIns="91440" bIns="45720">
            <a:spAutoFit/>
          </a:bodyPr>
          <a:lstStyle/>
          <a:p>
            <a:pPr algn="ctr"/>
            <a:r>
              <a:rPr lang="en-US" sz="2000" b="1" dirty="0" smtClean="0">
                <a:ln w="12700">
                  <a:solidFill>
                    <a:srgbClr val="0070C0"/>
                  </a:solidFill>
                  <a:prstDash val="solid"/>
                </a:ln>
                <a:solidFill>
                  <a:srgbClr val="0070C0"/>
                </a:solidFill>
                <a:effectLst>
                  <a:outerShdw blurRad="41275" dist="20320" dir="1800000" algn="tl" rotWithShape="0">
                    <a:srgbClr val="000000">
                      <a:alpha val="40000"/>
                    </a:srgbClr>
                  </a:outerShdw>
                </a:effectLst>
              </a:rPr>
              <a:t>I </a:t>
            </a:r>
            <a:r>
              <a:rPr lang="az-Latn-AZ" sz="2000" b="1" dirty="0" smtClean="0">
                <a:ln w="12700">
                  <a:solidFill>
                    <a:srgbClr val="0070C0"/>
                  </a:solidFill>
                  <a:prstDash val="solid"/>
                </a:ln>
                <a:solidFill>
                  <a:srgbClr val="0070C0"/>
                </a:solidFill>
                <a:effectLst>
                  <a:outerShdw blurRad="41275" dist="20320" dir="1800000" algn="tl" rotWithShape="0">
                    <a:srgbClr val="000000">
                      <a:alpha val="40000"/>
                    </a:srgbClr>
                  </a:outerShdw>
                </a:effectLst>
              </a:rPr>
              <a:t>hissə.İstiqamətlər</a:t>
            </a:r>
            <a:endParaRPr lang="ru-RU" sz="2000" b="1" cap="none" spc="0" dirty="0">
              <a:ln w="12700">
                <a:solidFill>
                  <a:srgbClr val="0070C0"/>
                </a:solidFill>
                <a:prstDash val="solid"/>
              </a:ln>
              <a:solidFill>
                <a:srgbClr val="0070C0"/>
              </a:solidFill>
              <a:effectLst>
                <a:outerShdw blurRad="41275" dist="20320" dir="1800000" algn="tl" rotWithShape="0">
                  <a:srgbClr val="000000">
                    <a:alpha val="40000"/>
                  </a:srgbClr>
                </a:outerShdw>
              </a:effectLst>
            </a:endParaRPr>
          </a:p>
        </p:txBody>
      </p:sp>
      <p:sp>
        <p:nvSpPr>
          <p:cNvPr id="6" name="Прямоугольник 5"/>
          <p:cNvSpPr/>
          <p:nvPr/>
        </p:nvSpPr>
        <p:spPr>
          <a:xfrm>
            <a:off x="706009" y="2209800"/>
            <a:ext cx="3103991" cy="1754326"/>
          </a:xfrm>
          <a:prstGeom prst="rect">
            <a:avLst/>
          </a:prstGeom>
          <a:noFill/>
        </p:spPr>
        <p:txBody>
          <a:bodyPr wrap="none" lIns="91440" tIns="45720" rIns="91440" bIns="45720">
            <a:spAutoFit/>
          </a:bodyPr>
          <a:lstStyle/>
          <a:p>
            <a:pPr marL="914400" indent="-914400"/>
            <a:r>
              <a:rPr lang="az-Latn-AZ" cap="none" spc="0" dirty="0" smtClean="0">
                <a:ln w="12700">
                  <a:solidFill>
                    <a:schemeClr val="tx1"/>
                  </a:solidFill>
                  <a:prstDash val="solid"/>
                </a:ln>
              </a:rPr>
              <a:t>1.Axtarış</a:t>
            </a:r>
          </a:p>
          <a:p>
            <a:pPr marL="914400" indent="-914400"/>
            <a:r>
              <a:rPr lang="az-Latn-AZ" dirty="0" smtClean="0">
                <a:ln w="12700">
                  <a:solidFill>
                    <a:schemeClr val="tx1"/>
                  </a:solidFill>
                  <a:prstDash val="solid"/>
                </a:ln>
              </a:rPr>
              <a:t>2.Mövzunun mənasını tapmaq</a:t>
            </a:r>
          </a:p>
          <a:p>
            <a:pPr marL="914400" indent="-914400"/>
            <a:r>
              <a:rPr lang="az-Latn-AZ" cap="none" spc="0" dirty="0" smtClean="0">
                <a:ln w="12700">
                  <a:solidFill>
                    <a:schemeClr val="tx1"/>
                  </a:solidFill>
                  <a:prstDash val="solid"/>
                </a:ln>
              </a:rPr>
              <a:t>3.Mövzunun sistemdə yeri</a:t>
            </a:r>
          </a:p>
          <a:p>
            <a:pPr marL="914400" indent="-914400"/>
            <a:r>
              <a:rPr lang="az-Latn-AZ" dirty="0" smtClean="0">
                <a:ln w="12700">
                  <a:solidFill>
                    <a:schemeClr val="tx1"/>
                  </a:solidFill>
                  <a:prstDash val="solid"/>
                </a:ln>
              </a:rPr>
              <a:t>4.Əlaqələndirmə</a:t>
            </a:r>
          </a:p>
          <a:p>
            <a:pPr marL="914400" indent="-914400"/>
            <a:r>
              <a:rPr lang="az-Latn-AZ" cap="none" spc="0" dirty="0" smtClean="0">
                <a:ln w="12700">
                  <a:solidFill>
                    <a:schemeClr val="tx1"/>
                  </a:solidFill>
                  <a:prstDash val="solid"/>
                </a:ln>
              </a:rPr>
              <a:t>5.Mövzu üzrə iş</a:t>
            </a:r>
          </a:p>
          <a:p>
            <a:pPr marL="914400" indent="-914400"/>
            <a:r>
              <a:rPr lang="az-Latn-AZ" dirty="0" smtClean="0">
                <a:ln w="12700">
                  <a:solidFill>
                    <a:schemeClr val="tx1"/>
                  </a:solidFill>
                  <a:prstDash val="solid"/>
                </a:ln>
              </a:rPr>
              <a:t>6.Nəticə</a:t>
            </a:r>
            <a:endParaRPr lang="az-Latn-AZ" cap="none" spc="0" dirty="0" smtClean="0">
              <a:ln w="12700">
                <a:solidFill>
                  <a:schemeClr val="tx1"/>
                </a:solidFill>
                <a:prstDash val="solid"/>
              </a:ln>
            </a:endParaRPr>
          </a:p>
        </p:txBody>
      </p:sp>
      <p:sp>
        <p:nvSpPr>
          <p:cNvPr id="7" name="Прямоугольник 6"/>
          <p:cNvSpPr/>
          <p:nvPr/>
        </p:nvSpPr>
        <p:spPr>
          <a:xfrm>
            <a:off x="533400" y="4038600"/>
            <a:ext cx="4316631" cy="400110"/>
          </a:xfrm>
          <a:prstGeom prst="rect">
            <a:avLst/>
          </a:prstGeom>
          <a:noFill/>
        </p:spPr>
        <p:txBody>
          <a:bodyPr wrap="none" lIns="91440" tIns="45720" rIns="91440" bIns="45720">
            <a:spAutoFit/>
          </a:bodyPr>
          <a:lstStyle/>
          <a:p>
            <a:pPr algn="ctr"/>
            <a:r>
              <a:rPr lang="en-US" sz="2000" b="1" dirty="0" smtClean="0">
                <a:ln w="12700">
                  <a:solidFill>
                    <a:srgbClr val="0070C0"/>
                  </a:solidFill>
                  <a:prstDash val="solid"/>
                </a:ln>
                <a:solidFill>
                  <a:srgbClr val="0070C0"/>
                </a:solidFill>
                <a:effectLst>
                  <a:outerShdw blurRad="41275" dist="20320" dir="1800000" algn="tl" rotWithShape="0">
                    <a:srgbClr val="000000">
                      <a:alpha val="40000"/>
                    </a:srgbClr>
                  </a:outerShdw>
                </a:effectLst>
              </a:rPr>
              <a:t>II </a:t>
            </a:r>
            <a:r>
              <a:rPr lang="az-Latn-AZ" sz="2000" b="1" dirty="0" smtClean="0">
                <a:ln w="12700">
                  <a:solidFill>
                    <a:srgbClr val="0070C0"/>
                  </a:solidFill>
                  <a:prstDash val="solid"/>
                </a:ln>
                <a:solidFill>
                  <a:srgbClr val="0070C0"/>
                </a:solidFill>
                <a:effectLst>
                  <a:outerShdw blurRad="41275" dist="20320" dir="1800000" algn="tl" rotWithShape="0">
                    <a:srgbClr val="000000">
                      <a:alpha val="40000"/>
                    </a:srgbClr>
                  </a:outerShdw>
                </a:effectLst>
              </a:rPr>
              <a:t>hissə. Qazanılmış biliyin əks edilməsi</a:t>
            </a:r>
            <a:endParaRPr lang="ru-RU" sz="2000" b="1" cap="none" spc="0" dirty="0">
              <a:ln w="12700">
                <a:solidFill>
                  <a:srgbClr val="0070C0"/>
                </a:solidFill>
                <a:prstDash val="solid"/>
              </a:ln>
              <a:solidFill>
                <a:srgbClr val="0070C0"/>
              </a:solidFill>
              <a:effectLst>
                <a:outerShdw blurRad="41275" dist="20320" dir="1800000" algn="tl" rotWithShape="0">
                  <a:srgbClr val="000000">
                    <a:alpha val="40000"/>
                  </a:srgbClr>
                </a:outerShdw>
              </a:effectLst>
            </a:endParaRPr>
          </a:p>
        </p:txBody>
      </p:sp>
      <p:sp>
        <p:nvSpPr>
          <p:cNvPr id="8" name="Прямоугольник 7"/>
          <p:cNvSpPr/>
          <p:nvPr/>
        </p:nvSpPr>
        <p:spPr>
          <a:xfrm>
            <a:off x="755904" y="4572000"/>
            <a:ext cx="3428631" cy="1200329"/>
          </a:xfrm>
          <a:prstGeom prst="rect">
            <a:avLst/>
          </a:prstGeom>
          <a:noFill/>
        </p:spPr>
        <p:txBody>
          <a:bodyPr wrap="none" lIns="91440" tIns="45720" rIns="91440" bIns="45720">
            <a:spAutoFit/>
          </a:bodyPr>
          <a:lstStyle/>
          <a:p>
            <a:r>
              <a:rPr lang="az-Latn-AZ" cap="none" spc="0" dirty="0" smtClean="0">
                <a:ln w="12700">
                  <a:solidFill>
                    <a:schemeClr val="tx1"/>
                  </a:solidFill>
                  <a:prstDash val="solid"/>
                </a:ln>
              </a:rPr>
              <a:t>1.İşçi vərəqlərin paylanması</a:t>
            </a:r>
          </a:p>
          <a:p>
            <a:r>
              <a:rPr lang="az-Latn-AZ" dirty="0" smtClean="0">
                <a:ln w="12700">
                  <a:solidFill>
                    <a:schemeClr val="tx1"/>
                  </a:solidFill>
                  <a:prstDash val="solid"/>
                </a:ln>
              </a:rPr>
              <a:t>2.Komandada işçi vərəqlər üzrə iş</a:t>
            </a:r>
          </a:p>
          <a:p>
            <a:r>
              <a:rPr lang="az-Latn-AZ" cap="none" spc="0" dirty="0" smtClean="0">
                <a:ln w="12700">
                  <a:solidFill>
                    <a:schemeClr val="tx1"/>
                  </a:solidFill>
                  <a:prstDash val="solid"/>
                </a:ln>
              </a:rPr>
              <a:t>3.Təqdimat</a:t>
            </a:r>
          </a:p>
          <a:p>
            <a:r>
              <a:rPr lang="az-Latn-AZ" dirty="0" smtClean="0">
                <a:ln w="12700">
                  <a:solidFill>
                    <a:schemeClr val="tx1"/>
                  </a:solidFill>
                  <a:prstDash val="solid"/>
                </a:ln>
              </a:rPr>
              <a:t>4.Qiymətləndirmə</a:t>
            </a:r>
            <a:endParaRPr lang="ru-RU" cap="none" spc="0" dirty="0">
              <a:ln w="12700">
                <a:solidFill>
                  <a:schemeClr val="tx1"/>
                </a:solidFill>
                <a:prstDash val="solid"/>
              </a:l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990601"/>
            <a:ext cx="8257135" cy="738664"/>
          </a:xfrm>
          <a:prstGeom prst="rect">
            <a:avLst/>
          </a:prstGeom>
          <a:noFill/>
        </p:spPr>
        <p:txBody>
          <a:bodyPr wrap="square" lIns="91440" tIns="45720" rIns="91440" bIns="45720">
            <a:spAutoFit/>
          </a:bodyPr>
          <a:lstStyle/>
          <a:p>
            <a:r>
              <a:rPr lang="az-Latn-AZ" sz="1400" b="1" cap="none" spc="0" dirty="0" smtClean="0">
                <a:ln w="12700">
                  <a:solidFill>
                    <a:srgbClr val="0070C0"/>
                  </a:solidFill>
                  <a:prstDash val="solid"/>
                </a:ln>
                <a:solidFill>
                  <a:srgbClr val="0070C0"/>
                </a:solidFill>
              </a:rPr>
              <a:t>Konstruktivizm – bizim dövrümüzünən önəmli nəzəriyyəsidir. Bu daqoji texnolojiyalar avanqardıdır və </a:t>
            </a:r>
          </a:p>
          <a:p>
            <a:r>
              <a:rPr lang="az-Latn-AZ" sz="1400" b="1" cap="none" spc="0" dirty="0" smtClean="0">
                <a:ln w="12700">
                  <a:solidFill>
                    <a:srgbClr val="0070C0"/>
                  </a:solidFill>
                  <a:prstDash val="solid"/>
                </a:ln>
                <a:solidFill>
                  <a:srgbClr val="0070C0"/>
                </a:solidFill>
              </a:rPr>
              <a:t>o </a:t>
            </a:r>
            <a:r>
              <a:rPr lang="en-US" sz="1400" b="1" cap="none" spc="0" dirty="0" smtClean="0">
                <a:ln w="12700">
                  <a:solidFill>
                    <a:srgbClr val="0070C0"/>
                  </a:solidFill>
                  <a:prstDash val="solid"/>
                </a:ln>
                <a:solidFill>
                  <a:srgbClr val="0070C0"/>
                </a:solidFill>
              </a:rPr>
              <a:t>XXI </a:t>
            </a:r>
            <a:r>
              <a:rPr lang="az-Latn-AZ" sz="1400" b="1" cap="none" spc="0" dirty="0" smtClean="0">
                <a:ln w="12700">
                  <a:solidFill>
                    <a:srgbClr val="0070C0"/>
                  </a:solidFill>
                  <a:prstDash val="solid"/>
                </a:ln>
                <a:solidFill>
                  <a:srgbClr val="0070C0"/>
                </a:solidFill>
              </a:rPr>
              <a:t>əsrin axırında öz inkişafını tapacaq.                                                                                                         </a:t>
            </a:r>
            <a:r>
              <a:rPr lang="az-Latn-AZ" sz="1400" b="1" i="1" cap="none" spc="0" dirty="0" smtClean="0">
                <a:ln w="12700">
                  <a:solidFill>
                    <a:srgbClr val="0070C0"/>
                  </a:solidFill>
                  <a:prstDash val="solid"/>
                </a:ln>
                <a:solidFill>
                  <a:srgbClr val="0070C0"/>
                </a:solidFill>
              </a:rPr>
              <a:t>Con Lorens</a:t>
            </a:r>
          </a:p>
          <a:p>
            <a:pPr algn="r"/>
            <a:r>
              <a:rPr lang="az-Latn-AZ" sz="1400" b="1" i="1" dirty="0" smtClean="0">
                <a:ln w="12700">
                  <a:solidFill>
                    <a:srgbClr val="0070C0"/>
                  </a:solidFill>
                  <a:prstDash val="solid"/>
                </a:ln>
                <a:solidFill>
                  <a:srgbClr val="0070C0"/>
                </a:solidFill>
              </a:rPr>
              <a:t>Toronto Universiteti (USA)</a:t>
            </a:r>
            <a:endParaRPr lang="ru-RU" sz="1400" b="1" i="1" cap="none" spc="0" dirty="0">
              <a:ln w="12700">
                <a:solidFill>
                  <a:srgbClr val="0070C0"/>
                </a:solidFill>
                <a:prstDash val="solid"/>
              </a:ln>
              <a:solidFill>
                <a:srgbClr val="0070C0"/>
              </a:solidFill>
            </a:endParaRPr>
          </a:p>
        </p:txBody>
      </p:sp>
      <p:sp>
        <p:nvSpPr>
          <p:cNvPr id="8" name="Прямоугольник 7"/>
          <p:cNvSpPr/>
          <p:nvPr/>
        </p:nvSpPr>
        <p:spPr>
          <a:xfrm>
            <a:off x="170688" y="5309616"/>
            <a:ext cx="8842805" cy="307777"/>
          </a:xfrm>
          <a:prstGeom prst="rect">
            <a:avLst/>
          </a:prstGeom>
          <a:noFill/>
        </p:spPr>
        <p:txBody>
          <a:bodyPr wrap="none" lIns="91440" tIns="45720" rIns="91440" bIns="45720">
            <a:spAutoFit/>
          </a:bodyPr>
          <a:lstStyle/>
          <a:p>
            <a:r>
              <a:rPr lang="az-Latn-AZ" sz="1400" cap="none" spc="0" dirty="0" smtClean="0">
                <a:ln w="12700">
                  <a:solidFill>
                    <a:schemeClr val="tx1"/>
                  </a:solidFill>
                  <a:prstDash val="solid"/>
                </a:ln>
              </a:rPr>
              <a:t>5.Bir düşüncəli təfəkkür çox sahəli düşüncə təfəkkürü ilə əvəz edilir. İnsan şüuru ilə manipulyasiya imkanı azalmış olur.</a:t>
            </a:r>
            <a:endParaRPr lang="ru-RU" sz="1400" cap="none" spc="0" dirty="0">
              <a:ln w="12700">
                <a:solidFill>
                  <a:schemeClr val="tx1"/>
                </a:solidFill>
                <a:prstDash val="solid"/>
              </a:ln>
            </a:endParaRPr>
          </a:p>
        </p:txBody>
      </p:sp>
      <p:grpSp>
        <p:nvGrpSpPr>
          <p:cNvPr id="13" name="Группа 12"/>
          <p:cNvGrpSpPr/>
          <p:nvPr/>
        </p:nvGrpSpPr>
        <p:grpSpPr>
          <a:xfrm>
            <a:off x="228600" y="1905000"/>
            <a:ext cx="8630952" cy="4419600"/>
            <a:chOff x="152400" y="1590020"/>
            <a:chExt cx="8630952" cy="4419600"/>
          </a:xfrm>
        </p:grpSpPr>
        <p:sp>
          <p:nvSpPr>
            <p:cNvPr id="7" name="Прямоугольник 6"/>
            <p:cNvSpPr/>
            <p:nvPr/>
          </p:nvSpPr>
          <p:spPr>
            <a:xfrm>
              <a:off x="152400" y="4343400"/>
              <a:ext cx="8630952" cy="523220"/>
            </a:xfrm>
            <a:prstGeom prst="rect">
              <a:avLst/>
            </a:prstGeom>
            <a:noFill/>
          </p:spPr>
          <p:txBody>
            <a:bodyPr wrap="none" lIns="91440" tIns="45720" rIns="91440" bIns="45720">
              <a:spAutoFit/>
            </a:bodyPr>
            <a:lstStyle/>
            <a:p>
              <a:r>
                <a:rPr lang="az-Latn-AZ" sz="1400" cap="none" spc="0" dirty="0" smtClean="0">
                  <a:ln w="12700">
                    <a:solidFill>
                      <a:schemeClr val="tx1"/>
                    </a:solidFill>
                    <a:prstDash val="solid"/>
                  </a:ln>
                </a:rPr>
                <a:t>4.Pedaqoji prosesə yüksək texnoloji yanaşma, təlim və tərbiyyə prosesində yeni nanopsixopedaqoqika istiqamətini </a:t>
              </a:r>
            </a:p>
            <a:p>
              <a:r>
                <a:rPr lang="az-Latn-AZ" sz="1400" dirty="0" smtClean="0">
                  <a:ln w="12700">
                    <a:solidFill>
                      <a:schemeClr val="tx1"/>
                    </a:solidFill>
                    <a:prstDash val="solid"/>
                  </a:ln>
                </a:rPr>
                <a:t>y</a:t>
              </a:r>
              <a:r>
                <a:rPr lang="az-Latn-AZ" sz="1400" dirty="0" smtClean="0">
                  <a:ln w="12700">
                    <a:solidFill>
                      <a:schemeClr val="tx1"/>
                    </a:solidFill>
                    <a:prstDash val="solid"/>
                  </a:ln>
                </a:rPr>
                <a:t>aratmış olur. Bu da ki, yaşadığımız texnoloji əsrintələblərinə uyğun gəlmiş olacaq.</a:t>
              </a:r>
              <a:endParaRPr lang="ru-RU" sz="1400" cap="none" spc="0" dirty="0">
                <a:ln w="12700">
                  <a:solidFill>
                    <a:schemeClr val="tx1"/>
                  </a:solidFill>
                  <a:prstDash val="solid"/>
                </a:ln>
              </a:endParaRPr>
            </a:p>
          </p:txBody>
        </p:sp>
        <p:grpSp>
          <p:nvGrpSpPr>
            <p:cNvPr id="12" name="Группа 11"/>
            <p:cNvGrpSpPr/>
            <p:nvPr/>
          </p:nvGrpSpPr>
          <p:grpSpPr>
            <a:xfrm>
              <a:off x="152400" y="1590020"/>
              <a:ext cx="8466485" cy="4419600"/>
              <a:chOff x="152400" y="1590020"/>
              <a:chExt cx="8466485" cy="4419600"/>
            </a:xfrm>
          </p:grpSpPr>
          <p:sp>
            <p:nvSpPr>
              <p:cNvPr id="3" name="Прямоугольник 2"/>
              <p:cNvSpPr/>
              <p:nvPr/>
            </p:nvSpPr>
            <p:spPr>
              <a:xfrm>
                <a:off x="1219200" y="1590020"/>
                <a:ext cx="7338356" cy="646331"/>
              </a:xfrm>
              <a:prstGeom prst="rect">
                <a:avLst/>
              </a:prstGeom>
              <a:noFill/>
            </p:spPr>
            <p:txBody>
              <a:bodyPr wrap="none" lIns="91440" tIns="45720" rIns="91440" bIns="45720">
                <a:spAutoFit/>
              </a:bodyPr>
              <a:lstStyle/>
              <a:p>
                <a:pPr algn="ctr"/>
                <a:r>
                  <a:rPr lang="az-Latn-AZ" b="1" i="1" cap="none" spc="0" dirty="0" smtClean="0">
                    <a:ln w="12700">
                      <a:solidFill>
                        <a:srgbClr val="0070C0"/>
                      </a:solidFill>
                      <a:prstDash val="solid"/>
                    </a:ln>
                    <a:solidFill>
                      <a:srgbClr val="0070C0"/>
                    </a:solidFill>
                    <a:latin typeface="Calisto MT" pitchFamily="18" charset="0"/>
                  </a:rPr>
                  <a:t>Sizə təqdim olunan konstruktiv təlim texnologiyası </a:t>
                </a:r>
                <a:r>
                  <a:rPr lang="en-US" b="1" i="1" cap="none" spc="0" dirty="0" smtClean="0">
                    <a:ln w="12700">
                      <a:solidFill>
                        <a:srgbClr val="0070C0"/>
                      </a:solidFill>
                      <a:prstDash val="solid"/>
                    </a:ln>
                    <a:solidFill>
                      <a:srgbClr val="0070C0"/>
                    </a:solidFill>
                    <a:latin typeface="Calisto MT" pitchFamily="18" charset="0"/>
                  </a:rPr>
                  <a:t>XXI </a:t>
                </a:r>
                <a:r>
                  <a:rPr lang="az-Latn-AZ" b="1" i="1" cap="none" spc="0" dirty="0" smtClean="0">
                    <a:ln w="12700">
                      <a:solidFill>
                        <a:srgbClr val="0070C0"/>
                      </a:solidFill>
                      <a:prstDash val="solid"/>
                    </a:ln>
                    <a:solidFill>
                      <a:srgbClr val="0070C0"/>
                    </a:solidFill>
                    <a:latin typeface="Calisto MT" pitchFamily="18" charset="0"/>
                  </a:rPr>
                  <a:t>əsrdə təhsilə hansı </a:t>
                </a:r>
              </a:p>
              <a:p>
                <a:pPr algn="ctr"/>
                <a:r>
                  <a:rPr lang="az-Latn-AZ" b="1" i="1" dirty="0" smtClean="0">
                    <a:ln w="12700">
                      <a:solidFill>
                        <a:srgbClr val="0070C0"/>
                      </a:solidFill>
                      <a:prstDash val="solid"/>
                    </a:ln>
                    <a:solidFill>
                      <a:srgbClr val="0070C0"/>
                    </a:solidFill>
                    <a:latin typeface="Calisto MT" pitchFamily="18" charset="0"/>
                  </a:rPr>
                  <a:t>dəyişikliklər gətirəcək?</a:t>
                </a:r>
                <a:endParaRPr lang="ru-RU" b="1" i="1" cap="none" spc="0" dirty="0">
                  <a:ln w="12700">
                    <a:solidFill>
                      <a:srgbClr val="0070C0"/>
                    </a:solidFill>
                    <a:prstDash val="solid"/>
                  </a:ln>
                  <a:solidFill>
                    <a:srgbClr val="0070C0"/>
                  </a:solidFill>
                </a:endParaRPr>
              </a:p>
            </p:txBody>
          </p:sp>
          <p:sp>
            <p:nvSpPr>
              <p:cNvPr id="4" name="Прямоугольник 3"/>
              <p:cNvSpPr/>
              <p:nvPr/>
            </p:nvSpPr>
            <p:spPr>
              <a:xfrm>
                <a:off x="152400" y="2514600"/>
                <a:ext cx="8466485" cy="523220"/>
              </a:xfrm>
              <a:prstGeom prst="rect">
                <a:avLst/>
              </a:prstGeom>
              <a:noFill/>
            </p:spPr>
            <p:txBody>
              <a:bodyPr wrap="none" lIns="91440" tIns="45720" rIns="91440" bIns="45720">
                <a:spAutoFit/>
              </a:bodyPr>
              <a:lstStyle/>
              <a:p>
                <a:r>
                  <a:rPr lang="az-Latn-AZ" sz="1400" cap="none" spc="0" dirty="0" smtClean="0">
                    <a:ln w="12700">
                      <a:solidFill>
                        <a:schemeClr val="tx1"/>
                      </a:solidFill>
                      <a:prstDash val="solid"/>
                    </a:ln>
                  </a:rPr>
                  <a:t>1.Təhsilin texnoloji yolu məqsədlərin dəyişilməsinə gətirib çıxarır. Ənənəvi bilik, bacarıq və vərdişlər məqsədi,</a:t>
                </a:r>
              </a:p>
              <a:p>
                <a:r>
                  <a:rPr lang="az-Latn-AZ" sz="1400" dirty="0" smtClean="0">
                    <a:ln w="12700">
                      <a:solidFill>
                        <a:schemeClr val="tx1"/>
                      </a:solidFill>
                      <a:prstDash val="solid"/>
                    </a:ln>
                  </a:rPr>
                  <a:t>Anlam, Bilik, Tətbiq və Qenerasiya (yaratma) ilə əvəz edilir.</a:t>
                </a:r>
                <a:endParaRPr lang="ru-RU" sz="1400" cap="none" spc="0" dirty="0">
                  <a:ln w="12700">
                    <a:solidFill>
                      <a:schemeClr val="tx1"/>
                    </a:solidFill>
                    <a:prstDash val="solid"/>
                  </a:ln>
                </a:endParaRPr>
              </a:p>
            </p:txBody>
          </p:sp>
          <p:sp>
            <p:nvSpPr>
              <p:cNvPr id="5" name="Прямоугольник 4"/>
              <p:cNvSpPr/>
              <p:nvPr/>
            </p:nvSpPr>
            <p:spPr>
              <a:xfrm>
                <a:off x="152400" y="3124200"/>
                <a:ext cx="8351261" cy="523220"/>
              </a:xfrm>
              <a:prstGeom prst="rect">
                <a:avLst/>
              </a:prstGeom>
              <a:noFill/>
            </p:spPr>
            <p:txBody>
              <a:bodyPr wrap="none" lIns="91440" tIns="45720" rIns="91440" bIns="45720">
                <a:spAutoFit/>
              </a:bodyPr>
              <a:lstStyle/>
              <a:p>
                <a:r>
                  <a:rPr lang="az-Latn-AZ" sz="1400" cap="none" spc="0" dirty="0" smtClean="0">
                    <a:ln w="12700">
                      <a:solidFill>
                        <a:schemeClr val="tx1"/>
                      </a:solidFill>
                      <a:prstDash val="solid"/>
                    </a:ln>
                  </a:rPr>
                  <a:t>2.Məqsədlərin dəyişməsi sistemlərin dəyişməsinə gətirib çıxarır. Diskret halda (hissələr üzrə) öyrənilən biliklər </a:t>
                </a:r>
              </a:p>
              <a:p>
                <a:r>
                  <a:rPr lang="az-Latn-AZ" sz="1400" dirty="0" smtClean="0">
                    <a:ln w="12700">
                      <a:solidFill>
                        <a:schemeClr val="tx1"/>
                      </a:solidFill>
                      <a:prstDash val="solid"/>
                    </a:ln>
                  </a:rPr>
                  <a:t>tamlıq şəklində (konteksdə) öyrənilir.</a:t>
                </a:r>
                <a:endParaRPr lang="ru-RU" sz="1400" cap="none" spc="0" dirty="0">
                  <a:ln w="12700">
                    <a:solidFill>
                      <a:schemeClr val="tx1"/>
                    </a:solidFill>
                    <a:prstDash val="solid"/>
                  </a:ln>
                </a:endParaRPr>
              </a:p>
            </p:txBody>
          </p:sp>
          <p:sp>
            <p:nvSpPr>
              <p:cNvPr id="6" name="Прямоугольник 5"/>
              <p:cNvSpPr/>
              <p:nvPr/>
            </p:nvSpPr>
            <p:spPr>
              <a:xfrm>
                <a:off x="152400" y="3733800"/>
                <a:ext cx="8351902" cy="523220"/>
              </a:xfrm>
              <a:prstGeom prst="rect">
                <a:avLst/>
              </a:prstGeom>
              <a:noFill/>
            </p:spPr>
            <p:txBody>
              <a:bodyPr wrap="none" lIns="91440" tIns="45720" rIns="91440" bIns="45720">
                <a:spAutoFit/>
              </a:bodyPr>
              <a:lstStyle/>
              <a:p>
                <a:r>
                  <a:rPr lang="az-Latn-AZ" sz="1400" cap="none" spc="0" dirty="0" smtClean="0">
                    <a:ln w="12700">
                      <a:solidFill>
                        <a:schemeClr val="tx1"/>
                      </a:solidFill>
                      <a:prstDash val="solid"/>
                    </a:ln>
                  </a:rPr>
                  <a:t>3.Bilik vahidləri bir nanostruktur biliklərə çevrilərək təlimin məzmununu məntiqi modelləşdirir və bu model də </a:t>
                </a:r>
              </a:p>
              <a:p>
                <a:r>
                  <a:rPr lang="az-Latn-AZ" sz="1400" cap="none" spc="0" dirty="0" smtClean="0">
                    <a:ln w="12700">
                      <a:solidFill>
                        <a:schemeClr val="tx1"/>
                      </a:solidFill>
                      <a:prstDash val="solid"/>
                    </a:ln>
                  </a:rPr>
                  <a:t>təlim vaxtını 20-30% azaltmış olur.</a:t>
                </a:r>
                <a:endParaRPr lang="ru-RU" sz="1400" cap="none" spc="0" dirty="0">
                  <a:ln w="12700">
                    <a:solidFill>
                      <a:schemeClr val="tx1"/>
                    </a:solidFill>
                    <a:prstDash val="solid"/>
                  </a:ln>
                </a:endParaRPr>
              </a:p>
            </p:txBody>
          </p:sp>
          <p:sp>
            <p:nvSpPr>
              <p:cNvPr id="9" name="Прямоугольник 8"/>
              <p:cNvSpPr/>
              <p:nvPr/>
            </p:nvSpPr>
            <p:spPr>
              <a:xfrm>
                <a:off x="152400" y="5486400"/>
                <a:ext cx="8045921" cy="523220"/>
              </a:xfrm>
              <a:prstGeom prst="rect">
                <a:avLst/>
              </a:prstGeom>
              <a:noFill/>
            </p:spPr>
            <p:txBody>
              <a:bodyPr wrap="none" lIns="91440" tIns="45720" rIns="91440" bIns="45720">
                <a:spAutoFit/>
              </a:bodyPr>
              <a:lstStyle/>
              <a:p>
                <a:r>
                  <a:rPr lang="az-Latn-AZ" sz="1400" cap="none" spc="0" dirty="0" smtClean="0">
                    <a:ln w="12700">
                      <a:solidFill>
                        <a:schemeClr val="tx1"/>
                      </a:solidFill>
                      <a:prstDash val="solid"/>
                    </a:ln>
                  </a:rPr>
                  <a:t>6.Özü dərk, özü anlam, özü inkişaf yoluna düşən şagird təfəkkürü düşünmə mexanizminə yiyələnərək ömrü</a:t>
                </a:r>
              </a:p>
              <a:p>
                <a:r>
                  <a:rPr lang="az-Latn-AZ" sz="1400" cap="none" spc="0" dirty="0" smtClean="0">
                    <a:ln w="12700">
                      <a:solidFill>
                        <a:schemeClr val="tx1"/>
                      </a:solidFill>
                      <a:prstDash val="solid"/>
                    </a:ln>
                  </a:rPr>
                  <a:t> boyu düşünüb, axtarıb, bilib tətbiq etməyə meylli olacaq.</a:t>
                </a:r>
                <a:endParaRPr lang="ru-RU" sz="1400" cap="none" spc="0" dirty="0">
                  <a:ln w="12700">
                    <a:solidFill>
                      <a:schemeClr val="tx1"/>
                    </a:solidFill>
                    <a:prstDash val="solid"/>
                  </a:ln>
                </a:endParaRPr>
              </a:p>
            </p:txBody>
          </p:sp>
        </p:grpSp>
      </p:grpSp>
      <p:sp>
        <p:nvSpPr>
          <p:cNvPr id="10" name="Прямоугольник 9"/>
          <p:cNvSpPr/>
          <p:nvPr/>
        </p:nvSpPr>
        <p:spPr>
          <a:xfrm>
            <a:off x="685800" y="0"/>
            <a:ext cx="7731348" cy="584775"/>
          </a:xfrm>
          <a:prstGeom prst="rect">
            <a:avLst/>
          </a:prstGeom>
          <a:noFill/>
        </p:spPr>
        <p:txBody>
          <a:bodyPr wrap="none" lIns="91440" tIns="45720" rIns="91440" bIns="45720">
            <a:spAutoFit/>
          </a:bodyPr>
          <a:lstStyle/>
          <a:p>
            <a:pPr algn="ctr"/>
            <a:r>
              <a:rPr lang="en-US" sz="3200" b="1" cap="none" spc="0" dirty="0" err="1"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Az</a:t>
            </a:r>
            <a:r>
              <a:rPr lang="az-Latn-AZ" sz="3200" b="1" dirty="0"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ərbaycan Respublikası Kurikulum Mərkəzi</a:t>
            </a:r>
            <a:endParaRPr lang="ru-RU" sz="3200" b="1" cap="none" spc="0" dirty="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endParaRPr>
          </a:p>
        </p:txBody>
      </p:sp>
      <p:sp>
        <p:nvSpPr>
          <p:cNvPr id="11" name="Прямоугольник 10"/>
          <p:cNvSpPr/>
          <p:nvPr/>
        </p:nvSpPr>
        <p:spPr>
          <a:xfrm>
            <a:off x="533400" y="533400"/>
            <a:ext cx="8130303" cy="400110"/>
          </a:xfrm>
          <a:prstGeom prst="rect">
            <a:avLst/>
          </a:prstGeom>
          <a:noFill/>
        </p:spPr>
        <p:txBody>
          <a:bodyPr wrap="none" lIns="91440" tIns="45720" rIns="91440" bIns="45720">
            <a:spAutoFit/>
          </a:bodyPr>
          <a:lstStyle/>
          <a:p>
            <a:pPr algn="ctr"/>
            <a:r>
              <a:rPr lang="az-Latn-AZ" sz="20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Konstruktiv Təlim texnologiyası və nanopsixopedaqoqikanın perspektivləri</a:t>
            </a:r>
            <a:endParaRPr lang="ru-RU" sz="2000" b="1" cap="none" spc="0" dirty="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47800" y="2057400"/>
            <a:ext cx="6377066" cy="1754326"/>
          </a:xfrm>
          <a:prstGeom prst="rect">
            <a:avLst/>
          </a:prstGeom>
          <a:noFill/>
        </p:spPr>
        <p:txBody>
          <a:bodyPr wrap="none" lIns="91440" tIns="45720" rIns="91440" bIns="45720">
            <a:spAutoFit/>
          </a:bodyPr>
          <a:lstStyle/>
          <a:p>
            <a:pPr algn="ctr"/>
            <a:r>
              <a:rPr lang="az-Latn-AZ" sz="5400" b="1" i="1" cap="none" spc="0" dirty="0" smtClean="0">
                <a:ln w="12700">
                  <a:solidFill>
                    <a:srgbClr val="0070C0"/>
                  </a:solidFill>
                  <a:prstDash val="solid"/>
                </a:ln>
                <a:solidFill>
                  <a:srgbClr val="0070C0"/>
                </a:solidFill>
                <a:effectLst>
                  <a:outerShdw blurRad="41275" dist="20320" dir="1800000" algn="tl" rotWithShape="0">
                    <a:srgbClr val="000000">
                      <a:alpha val="40000"/>
                    </a:srgbClr>
                  </a:outerShdw>
                </a:effectLst>
              </a:rPr>
              <a:t>DİQQƏTİNİZƏ GÖRƏ </a:t>
            </a:r>
          </a:p>
          <a:p>
            <a:pPr algn="ctr"/>
            <a:r>
              <a:rPr lang="az-Latn-AZ" sz="5400" b="1" i="1" cap="none" spc="0" dirty="0" smtClean="0">
                <a:ln w="12700">
                  <a:solidFill>
                    <a:srgbClr val="0070C0"/>
                  </a:solidFill>
                  <a:prstDash val="solid"/>
                </a:ln>
                <a:solidFill>
                  <a:srgbClr val="0070C0"/>
                </a:solidFill>
                <a:effectLst>
                  <a:outerShdw blurRad="41275" dist="20320" dir="1800000" algn="tl" rotWithShape="0">
                    <a:srgbClr val="000000">
                      <a:alpha val="40000"/>
                    </a:srgbClr>
                  </a:outerShdw>
                </a:effectLst>
              </a:rPr>
              <a:t>TƏŞƏKKÜRLƏR</a:t>
            </a:r>
            <a:endParaRPr lang="ru-RU" sz="5400" b="1" i="1" cap="none" spc="0" dirty="0">
              <a:ln w="12700">
                <a:solidFill>
                  <a:srgbClr val="0070C0"/>
                </a:solidFill>
                <a:prstDash val="solid"/>
              </a:ln>
              <a:solidFill>
                <a:srgbClr val="0070C0"/>
              </a:solidFill>
              <a:effectLst>
                <a:outerShdw blurRad="41275" dist="20320" dir="1800000" algn="tl" rotWithShape="0">
                  <a:srgbClr val="000000">
                    <a:alpha val="40000"/>
                  </a:srgbClr>
                </a:outerShdw>
              </a:effectLst>
            </a:endParaRPr>
          </a:p>
        </p:txBody>
      </p:sp>
      <p:sp>
        <p:nvSpPr>
          <p:cNvPr id="3" name="Прямоугольник 2"/>
          <p:cNvSpPr/>
          <p:nvPr/>
        </p:nvSpPr>
        <p:spPr>
          <a:xfrm>
            <a:off x="228600" y="5867400"/>
            <a:ext cx="2977033" cy="830997"/>
          </a:xfrm>
          <a:prstGeom prst="rect">
            <a:avLst/>
          </a:prstGeom>
          <a:noFill/>
        </p:spPr>
        <p:txBody>
          <a:bodyPr wrap="square" lIns="91440" tIns="45720" rIns="91440" bIns="45720">
            <a:spAutoFit/>
          </a:bodyPr>
          <a:lstStyle/>
          <a:p>
            <a:r>
              <a:rPr lang="az-Latn-AZ" sz="1600" b="1" dirty="0" smtClean="0">
                <a:ln w="12700">
                  <a:solidFill>
                    <a:schemeClr val="tx1">
                      <a:lumMod val="65000"/>
                      <a:lumOff val="35000"/>
                    </a:schemeClr>
                  </a:solidFill>
                  <a:prstDash val="solid"/>
                </a:ln>
                <a:solidFill>
                  <a:schemeClr val="tx1">
                    <a:lumMod val="65000"/>
                    <a:lumOff val="35000"/>
                  </a:schemeClr>
                </a:solidFill>
              </a:rPr>
              <a:t>Bakı ş.Azadlıq pr. 151 A</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hlinkClick r:id="rId2"/>
              </a:rPr>
              <a:t>www.idrak-m.com</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rPr>
              <a:t>e-</a:t>
            </a:r>
            <a:r>
              <a:rPr lang="en-US" sz="1600" b="1" dirty="0" err="1" smtClean="0">
                <a:ln w="12700">
                  <a:solidFill>
                    <a:schemeClr val="tx1">
                      <a:lumMod val="65000"/>
                      <a:lumOff val="35000"/>
                    </a:schemeClr>
                  </a:solidFill>
                  <a:prstDash val="solid"/>
                </a:ln>
                <a:solidFill>
                  <a:schemeClr val="tx1">
                    <a:lumMod val="65000"/>
                    <a:lumOff val="35000"/>
                  </a:schemeClr>
                </a:solidFill>
              </a:rPr>
              <a:t>mail:idrakmektebi@rambler.ru</a:t>
            </a:r>
            <a:endParaRPr lang="ru-RU" sz="1600" b="1" cap="none" spc="0" dirty="0">
              <a:ln w="12700">
                <a:solidFill>
                  <a:schemeClr val="tx1">
                    <a:lumMod val="65000"/>
                    <a:lumOff val="35000"/>
                  </a:schemeClr>
                </a:solidFill>
                <a:prstDash val="solid"/>
              </a:ln>
              <a:solidFill>
                <a:schemeClr val="tx1">
                  <a:lumMod val="65000"/>
                  <a:lumOff val="35000"/>
                </a:schemeClr>
              </a:solidFill>
            </a:endParaRPr>
          </a:p>
        </p:txBody>
      </p:sp>
      <p:sp>
        <p:nvSpPr>
          <p:cNvPr id="4" name="Прямоугольник 3"/>
          <p:cNvSpPr/>
          <p:nvPr/>
        </p:nvSpPr>
        <p:spPr>
          <a:xfrm>
            <a:off x="685800" y="209490"/>
            <a:ext cx="7731348" cy="584775"/>
          </a:xfrm>
          <a:prstGeom prst="rect">
            <a:avLst/>
          </a:prstGeom>
          <a:noFill/>
        </p:spPr>
        <p:txBody>
          <a:bodyPr wrap="none" lIns="91440" tIns="45720" rIns="91440" bIns="45720">
            <a:spAutoFit/>
          </a:bodyPr>
          <a:lstStyle/>
          <a:p>
            <a:pPr algn="ctr"/>
            <a:r>
              <a:rPr lang="en-US" sz="3200" b="1" cap="none" spc="0" dirty="0" err="1"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Az</a:t>
            </a:r>
            <a:r>
              <a:rPr lang="az-Latn-AZ" sz="3200" b="1" dirty="0"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ərbaycan Respublikası Kurikulum Mərkəzi</a:t>
            </a:r>
            <a:endParaRPr lang="ru-RU" sz="3200" b="1" cap="none" spc="0" dirty="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endParaRPr>
          </a:p>
        </p:txBody>
      </p:sp>
      <p:sp>
        <p:nvSpPr>
          <p:cNvPr id="5" name="Прямоугольник 4"/>
          <p:cNvSpPr/>
          <p:nvPr/>
        </p:nvSpPr>
        <p:spPr>
          <a:xfrm>
            <a:off x="431442" y="927279"/>
            <a:ext cx="8130303" cy="400110"/>
          </a:xfrm>
          <a:prstGeom prst="rect">
            <a:avLst/>
          </a:prstGeom>
          <a:noFill/>
        </p:spPr>
        <p:txBody>
          <a:bodyPr wrap="none" lIns="91440" tIns="45720" rIns="91440" bIns="45720">
            <a:spAutoFit/>
          </a:bodyPr>
          <a:lstStyle/>
          <a:p>
            <a:pPr algn="ctr"/>
            <a:r>
              <a:rPr lang="az-Latn-AZ" sz="20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Konstruktiv Təlim texnologiyası və nanopsixopedaqoqikanın perspektivləri</a:t>
            </a:r>
            <a:endParaRPr lang="ru-RU" sz="2000" b="1" cap="none" spc="0" dirty="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362200" y="152400"/>
          <a:ext cx="5924550" cy="1778762"/>
        </p:xfrm>
        <a:graphic>
          <a:graphicData uri="http://schemas.openxmlformats.org/drawingml/2006/table">
            <a:tbl>
              <a:tblPr/>
              <a:tblGrid>
                <a:gridCol w="2095500"/>
                <a:gridCol w="3829050"/>
              </a:tblGrid>
              <a:tr h="788670">
                <a:tc>
                  <a:txBody>
                    <a:bodyPr/>
                    <a:lstStyle/>
                    <a:p>
                      <a:pPr algn="ctr">
                        <a:lnSpc>
                          <a:spcPct val="115000"/>
                        </a:lnSpc>
                        <a:spcAft>
                          <a:spcPts val="1000"/>
                        </a:spcAft>
                        <a:tabLst>
                          <a:tab pos="2969895" algn="ctr"/>
                          <a:tab pos="5940425" algn="r"/>
                        </a:tabLst>
                      </a:pPr>
                      <a:endParaRPr lang="en-US" sz="1100">
                        <a:latin typeface="Arial"/>
                        <a:ea typeface="Times New Roman"/>
                        <a:cs typeface="Calibri"/>
                      </a:endParaRPr>
                    </a:p>
                    <a:p>
                      <a:pPr algn="ctr">
                        <a:lnSpc>
                          <a:spcPct val="115000"/>
                        </a:lnSpc>
                        <a:spcAft>
                          <a:spcPts val="1000"/>
                        </a:spcAft>
                        <a:tabLst>
                          <a:tab pos="2969895" algn="ctr"/>
                          <a:tab pos="5940425" algn="r"/>
                        </a:tabLst>
                      </a:pPr>
                      <a:r>
                        <a:rPr lang="ru-RU" sz="1100">
                          <a:latin typeface="Arial"/>
                          <a:ea typeface="Times New Roman"/>
                          <a:cs typeface="Calibri"/>
                        </a:rPr>
                        <a:t>ПЕДСОВЕТ/</a:t>
                      </a:r>
                      <a:r>
                        <a:rPr lang="en-US" sz="1100">
                          <a:latin typeface="Arial"/>
                          <a:ea typeface="Times New Roman"/>
                          <a:cs typeface="Calibri"/>
                        </a:rPr>
                        <a:t>PEDSOVET</a:t>
                      </a:r>
                      <a:r>
                        <a:rPr lang="ru-RU" sz="1100">
                          <a:latin typeface="Arial"/>
                          <a:ea typeface="Times New Roman"/>
                          <a:cs typeface="Calibri"/>
                        </a:rPr>
                        <a:t>.</a:t>
                      </a:r>
                      <a:r>
                        <a:rPr lang="en-US" sz="1100">
                          <a:latin typeface="Arial"/>
                          <a:ea typeface="Times New Roman"/>
                          <a:cs typeface="Calibri"/>
                        </a:rPr>
                        <a:t>org</a:t>
                      </a:r>
                      <a:r>
                        <a:rPr lang="ru-RU" sz="1100">
                          <a:latin typeface="Arial"/>
                          <a:ea typeface="Times New Roman"/>
                          <a:cs typeface="Calibri"/>
                        </a:rPr>
                        <a:t/>
                      </a:r>
                      <a:br>
                        <a:rPr lang="ru-RU" sz="1100">
                          <a:latin typeface="Arial"/>
                          <a:ea typeface="Times New Roman"/>
                          <a:cs typeface="Calibri"/>
                        </a:rPr>
                      </a:br>
                      <a:r>
                        <a:rPr lang="en-US" sz="1100" u="sng">
                          <a:solidFill>
                            <a:srgbClr val="0000FF"/>
                          </a:solidFill>
                          <a:latin typeface="Arial"/>
                          <a:ea typeface="Times New Roman"/>
                          <a:cs typeface="Calibri"/>
                          <a:hlinkClick r:id="rId2"/>
                        </a:rPr>
                        <a:t>http</a:t>
                      </a:r>
                      <a:r>
                        <a:rPr lang="ru-RU" sz="1100" u="sng">
                          <a:solidFill>
                            <a:srgbClr val="0000FF"/>
                          </a:solidFill>
                          <a:latin typeface="Arial"/>
                          <a:ea typeface="Times New Roman"/>
                          <a:cs typeface="Calibri"/>
                          <a:hlinkClick r:id="rId2"/>
                        </a:rPr>
                        <a:t>://</a:t>
                      </a:r>
                      <a:r>
                        <a:rPr lang="en-US" sz="1100" u="sng">
                          <a:solidFill>
                            <a:srgbClr val="0000FF"/>
                          </a:solidFill>
                          <a:latin typeface="Arial"/>
                          <a:ea typeface="Times New Roman"/>
                          <a:cs typeface="Calibri"/>
                          <a:hlinkClick r:id="rId2"/>
                        </a:rPr>
                        <a:t>pedsovet</a:t>
                      </a:r>
                      <a:r>
                        <a:rPr lang="ru-RU" sz="1100" u="sng">
                          <a:solidFill>
                            <a:srgbClr val="0000FF"/>
                          </a:solidFill>
                          <a:latin typeface="Arial"/>
                          <a:ea typeface="Times New Roman"/>
                          <a:cs typeface="Calibri"/>
                          <a:hlinkClick r:id="rId2"/>
                        </a:rPr>
                        <a:t>.</a:t>
                      </a:r>
                      <a:r>
                        <a:rPr lang="en-US" sz="1100" u="sng">
                          <a:solidFill>
                            <a:srgbClr val="0000FF"/>
                          </a:solidFill>
                          <a:latin typeface="Arial"/>
                          <a:ea typeface="Times New Roman"/>
                          <a:cs typeface="Calibri"/>
                          <a:hlinkClick r:id="rId2"/>
                        </a:rPr>
                        <a:t>org</a:t>
                      </a:r>
                      <a:endParaRPr lang="ru-RU" sz="1100">
                        <a:latin typeface="Calibri"/>
                        <a:ea typeface="Times New Roman"/>
                        <a:cs typeface="Calibri"/>
                      </a:endParaRPr>
                    </a:p>
                    <a:p>
                      <a:pPr algn="ctr">
                        <a:lnSpc>
                          <a:spcPct val="115000"/>
                        </a:lnSpc>
                        <a:spcAft>
                          <a:spcPts val="1000"/>
                        </a:spcAft>
                      </a:pPr>
                      <a:r>
                        <a:rPr lang="ru-RU" sz="1100" i="1">
                          <a:latin typeface="Arial"/>
                          <a:ea typeface="Times New Roman"/>
                          <a:cs typeface="Calibri"/>
                        </a:rPr>
                        <a:t>Исх. № 2 от 29.06.2009</a:t>
                      </a:r>
                      <a:endParaRPr lang="ru-RU" sz="1100">
                        <a:latin typeface="Calibri"/>
                        <a:ea typeface="Times New Roman"/>
                        <a:cs typeface="Calibri"/>
                      </a:endParaRPr>
                    </a:p>
                  </a:txBody>
                  <a:tcPr marL="68580" marR="68580" marT="0" marB="0">
                    <a:lnL>
                      <a:noFill/>
                    </a:lnL>
                    <a:lnR>
                      <a:noFill/>
                    </a:lnR>
                    <a:lnT>
                      <a:noFill/>
                    </a:lnT>
                    <a:lnB>
                      <a:noFill/>
                    </a:lnB>
                  </a:tcPr>
                </a:tc>
                <a:tc>
                  <a:txBody>
                    <a:bodyPr/>
                    <a:lstStyle/>
                    <a:p>
                      <a:pPr algn="ctr">
                        <a:lnSpc>
                          <a:spcPct val="115000"/>
                        </a:lnSpc>
                        <a:spcAft>
                          <a:spcPts val="1000"/>
                        </a:spcAft>
                        <a:tabLst>
                          <a:tab pos="2969895" algn="ctr"/>
                          <a:tab pos="5940425" algn="r"/>
                        </a:tabLst>
                      </a:pPr>
                      <a:endParaRPr lang="ru-RU" sz="1100" dirty="0">
                        <a:latin typeface="Calibri"/>
                        <a:ea typeface="Times New Roman"/>
                        <a:cs typeface="Calibri"/>
                      </a:endParaRPr>
                    </a:p>
                    <a:p>
                      <a:pPr algn="ctr">
                        <a:lnSpc>
                          <a:spcPct val="115000"/>
                        </a:lnSpc>
                        <a:spcAft>
                          <a:spcPts val="1000"/>
                        </a:spcAft>
                        <a:tabLst>
                          <a:tab pos="2969895" algn="ctr"/>
                          <a:tab pos="5940425" algn="r"/>
                        </a:tabLst>
                      </a:pPr>
                      <a:r>
                        <a:rPr lang="ru-RU" sz="1000" b="1" dirty="0">
                          <a:latin typeface="Arial"/>
                          <a:ea typeface="Times New Roman"/>
                          <a:cs typeface="Calibri"/>
                        </a:rPr>
                        <a:t>Адрес:</a:t>
                      </a:r>
                      <a:r>
                        <a:rPr lang="ru-RU" sz="1000" dirty="0">
                          <a:latin typeface="Arial"/>
                          <a:ea typeface="Times New Roman"/>
                          <a:cs typeface="Calibri"/>
                        </a:rPr>
                        <a:t> 107045, г. Москва, Последний пер., д.5, стр.1</a:t>
                      </a:r>
                      <a:br>
                        <a:rPr lang="ru-RU" sz="1000" dirty="0">
                          <a:latin typeface="Arial"/>
                          <a:ea typeface="Times New Roman"/>
                          <a:cs typeface="Calibri"/>
                        </a:rPr>
                      </a:br>
                      <a:r>
                        <a:rPr lang="ru-RU" sz="1000" b="1" dirty="0">
                          <a:latin typeface="Arial"/>
                          <a:ea typeface="Times New Roman"/>
                          <a:cs typeface="Calibri"/>
                        </a:rPr>
                        <a:t>Телефон</a:t>
                      </a:r>
                      <a:r>
                        <a:rPr lang="ru-RU" sz="1000" dirty="0">
                          <a:latin typeface="Arial"/>
                          <a:ea typeface="Times New Roman"/>
                          <a:cs typeface="Calibri"/>
                        </a:rPr>
                        <a:t>: (499) 501-64-46</a:t>
                      </a:r>
                      <a:br>
                        <a:rPr lang="ru-RU" sz="1000" dirty="0">
                          <a:latin typeface="Arial"/>
                          <a:ea typeface="Times New Roman"/>
                          <a:cs typeface="Calibri"/>
                        </a:rPr>
                      </a:br>
                      <a:r>
                        <a:rPr lang="ru-RU" sz="1000" b="1" dirty="0">
                          <a:latin typeface="Arial"/>
                          <a:ea typeface="Times New Roman"/>
                          <a:cs typeface="Calibri"/>
                        </a:rPr>
                        <a:t>Электронный адрес: </a:t>
                      </a:r>
                      <a:r>
                        <a:rPr lang="en-US" sz="1100" u="sng" dirty="0">
                          <a:solidFill>
                            <a:srgbClr val="0000FF"/>
                          </a:solidFill>
                          <a:latin typeface="Arial"/>
                          <a:ea typeface="Times New Roman"/>
                          <a:cs typeface="Calibri"/>
                          <a:hlinkClick r:id="rId3"/>
                        </a:rPr>
                        <a:t>red</a:t>
                      </a:r>
                      <a:r>
                        <a:rPr lang="ru-RU" sz="1100" u="sng" dirty="0">
                          <a:solidFill>
                            <a:srgbClr val="0000FF"/>
                          </a:solidFill>
                          <a:latin typeface="Arial"/>
                          <a:ea typeface="Times New Roman"/>
                          <a:cs typeface="Calibri"/>
                          <a:hlinkClick r:id="rId3"/>
                        </a:rPr>
                        <a:t>@</a:t>
                      </a:r>
                      <a:r>
                        <a:rPr lang="en-US" sz="1100" u="sng" dirty="0" err="1">
                          <a:solidFill>
                            <a:srgbClr val="0000FF"/>
                          </a:solidFill>
                          <a:latin typeface="Arial"/>
                          <a:ea typeface="Times New Roman"/>
                          <a:cs typeface="Calibri"/>
                          <a:hlinkClick r:id="rId3"/>
                        </a:rPr>
                        <a:t>pedsovet</a:t>
                      </a:r>
                      <a:r>
                        <a:rPr lang="ru-RU" sz="1100" u="sng" dirty="0">
                          <a:solidFill>
                            <a:srgbClr val="0000FF"/>
                          </a:solidFill>
                          <a:latin typeface="Arial"/>
                          <a:ea typeface="Times New Roman"/>
                          <a:cs typeface="Calibri"/>
                          <a:hlinkClick r:id="rId3"/>
                        </a:rPr>
                        <a:t>.</a:t>
                      </a:r>
                      <a:r>
                        <a:rPr lang="en-US" sz="1100" u="sng" dirty="0">
                          <a:solidFill>
                            <a:srgbClr val="0000FF"/>
                          </a:solidFill>
                          <a:latin typeface="Arial"/>
                          <a:ea typeface="Times New Roman"/>
                          <a:cs typeface="Calibri"/>
                          <a:hlinkClick r:id="rId3"/>
                        </a:rPr>
                        <a:t>org</a:t>
                      </a:r>
                      <a:endParaRPr lang="ru-RU" sz="1100" dirty="0">
                        <a:latin typeface="Calibri"/>
                        <a:ea typeface="Times New Roman"/>
                        <a:cs typeface="Calibri"/>
                      </a:endParaRPr>
                    </a:p>
                    <a:p>
                      <a:pPr algn="ctr">
                        <a:lnSpc>
                          <a:spcPct val="115000"/>
                        </a:lnSpc>
                        <a:spcAft>
                          <a:spcPts val="1000"/>
                        </a:spcAft>
                        <a:tabLst>
                          <a:tab pos="2969895" algn="ctr"/>
                          <a:tab pos="5940425" algn="r"/>
                        </a:tabLst>
                      </a:pPr>
                      <a:r>
                        <a:rPr lang="ru-RU" sz="900" dirty="0">
                          <a:latin typeface="Arial"/>
                          <a:ea typeface="Times New Roman"/>
                          <a:cs typeface="Calibri"/>
                        </a:rPr>
                        <a:t>Свидетельство о регистрации средства массовой информации «Педсовет / </a:t>
                      </a:r>
                      <a:r>
                        <a:rPr lang="en-US" sz="900" dirty="0" err="1">
                          <a:latin typeface="Arial"/>
                          <a:ea typeface="Times New Roman"/>
                          <a:cs typeface="Calibri"/>
                        </a:rPr>
                        <a:t>Pedsovet</a:t>
                      </a:r>
                      <a:r>
                        <a:rPr lang="ru-RU" sz="900" dirty="0">
                          <a:latin typeface="Arial"/>
                          <a:ea typeface="Times New Roman"/>
                          <a:cs typeface="Calibri"/>
                        </a:rPr>
                        <a:t>.</a:t>
                      </a:r>
                      <a:r>
                        <a:rPr lang="en-US" sz="900" dirty="0">
                          <a:latin typeface="Arial"/>
                          <a:ea typeface="Times New Roman"/>
                          <a:cs typeface="Calibri"/>
                        </a:rPr>
                        <a:t>org</a:t>
                      </a:r>
                      <a:r>
                        <a:rPr lang="ru-RU" sz="900" dirty="0">
                          <a:latin typeface="Arial"/>
                          <a:ea typeface="Times New Roman"/>
                          <a:cs typeface="Calibri"/>
                        </a:rPr>
                        <a:t>» выдано ООО «Образ-Центр» Федеральной службой  по надзору за соблюдением законодательства в сфере массовых коммуникаций и охране культурного наследия, ЭЛ №ФС77—22828 от 28 декабря 2005 г.</a:t>
                      </a:r>
                      <a:endParaRPr lang="ru-RU" sz="1100" dirty="0">
                        <a:latin typeface="Calibri"/>
                        <a:ea typeface="Times New Roman"/>
                        <a:cs typeface="Calibri"/>
                      </a:endParaRPr>
                    </a:p>
                  </a:txBody>
                  <a:tcPr marL="68580" marR="68580" marT="0" marB="0">
                    <a:lnL>
                      <a:noFill/>
                    </a:lnL>
                    <a:lnR>
                      <a:noFill/>
                    </a:lnR>
                    <a:lnT>
                      <a:noFill/>
                    </a:lnT>
                    <a:lnB>
                      <a:noFill/>
                    </a:lnB>
                  </a:tcPr>
                </a:tc>
              </a:tr>
            </a:tbl>
          </a:graphicData>
        </a:graphic>
      </p:graphicFrame>
      <p:pic>
        <p:nvPicPr>
          <p:cNvPr id="29697" name="Picture 1"/>
          <p:cNvPicPr>
            <a:picLocks noChangeAspect="1" noChangeArrowheads="1"/>
          </p:cNvPicPr>
          <p:nvPr/>
        </p:nvPicPr>
        <p:blipFill>
          <a:blip r:embed="rId4"/>
          <a:srcRect/>
          <a:stretch>
            <a:fillRect/>
          </a:stretch>
        </p:blipFill>
        <p:spPr bwMode="auto">
          <a:xfrm>
            <a:off x="542544" y="237744"/>
            <a:ext cx="1190625" cy="1181100"/>
          </a:xfrm>
          <a:prstGeom prst="rect">
            <a:avLst/>
          </a:prstGeom>
          <a:solidFill>
            <a:srgbClr val="FFFFFF"/>
          </a:solidFill>
        </p:spPr>
      </p:pic>
      <p:sp>
        <p:nvSpPr>
          <p:cNvPr id="29698" name="Rectangle 2"/>
          <p:cNvSpPr>
            <a:spLocks noChangeArrowheads="1"/>
          </p:cNvSpPr>
          <p:nvPr/>
        </p:nvSpPr>
        <p:spPr bwMode="auto">
          <a:xfrm>
            <a:off x="381000" y="2209800"/>
            <a:ext cx="7848600" cy="6001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11550" algn="l" defTabSz="9144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Министру образования </a:t>
            </a:r>
            <a:endParaRPr kumimoji="0" lang="ru-RU" sz="900" b="0" i="0" u="none" strike="noStrike" cap="none" normalizeH="0" baseline="0" dirty="0" smtClean="0">
              <a:ln>
                <a:noFill/>
              </a:ln>
              <a:solidFill>
                <a:schemeClr val="tx1"/>
              </a:solidFill>
              <a:effectLst/>
              <a:latin typeface="Arial" pitchFamily="34" charset="0"/>
            </a:endParaRPr>
          </a:p>
          <a:p>
            <a:pPr marL="0" marR="0" lvl="0" indent="3511550" algn="l"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Азербайджанской Республики</a:t>
            </a:r>
            <a:endParaRPr kumimoji="0" lang="ru-RU" sz="1100" b="1"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3511550" algn="l"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Arial" pitchFamily="34" charset="0"/>
                <a:ea typeface="Times New Roman" pitchFamily="18" charset="0"/>
              </a:rPr>
              <a:t>господину </a:t>
            </a:r>
            <a:r>
              <a:rPr kumimoji="0" lang="ru-RU" sz="1100" b="1" i="0" u="none" strike="noStrike" cap="none" normalizeH="0" baseline="0" dirty="0" err="1" smtClean="0">
                <a:ln>
                  <a:noFill/>
                </a:ln>
                <a:solidFill>
                  <a:schemeClr val="tx1"/>
                </a:solidFill>
                <a:effectLst/>
                <a:latin typeface="Arial" pitchFamily="34" charset="0"/>
                <a:ea typeface="Times New Roman" pitchFamily="18" charset="0"/>
              </a:rPr>
              <a:t>Мисиру</a:t>
            </a:r>
            <a:r>
              <a:rPr kumimoji="0" lang="ru-RU" sz="1100" b="1" i="0" u="none" strike="noStrike" cap="none" normalizeH="0" baseline="0" dirty="0" smtClean="0">
                <a:ln>
                  <a:noFill/>
                </a:ln>
                <a:solidFill>
                  <a:schemeClr val="tx1"/>
                </a:solidFill>
                <a:effectLst/>
                <a:latin typeface="Arial" pitchFamily="34" charset="0"/>
                <a:ea typeface="Times New Roman" pitchFamily="18" charset="0"/>
              </a:rPr>
              <a:t> </a:t>
            </a:r>
            <a:r>
              <a:rPr kumimoji="0" lang="ru-RU" sz="1100" b="1" i="0" u="none" strike="noStrike" cap="none" normalizeH="0" baseline="0" dirty="0" err="1" smtClean="0">
                <a:ln>
                  <a:noFill/>
                </a:ln>
                <a:solidFill>
                  <a:schemeClr val="tx1"/>
                </a:solidFill>
                <a:effectLst/>
                <a:latin typeface="Arial" pitchFamily="34" charset="0"/>
                <a:ea typeface="Times New Roman" pitchFamily="18" charset="0"/>
              </a:rPr>
              <a:t>Марданову</a:t>
            </a:r>
            <a:r>
              <a:rPr kumimoji="0" lang="ru-RU" sz="900" b="0" i="0" u="none" strike="noStrike" cap="none" normalizeH="0" baseline="0" dirty="0" smtClean="0">
                <a:ln>
                  <a:noFill/>
                </a:ln>
                <a:solidFill>
                  <a:schemeClr val="tx1"/>
                </a:solidFill>
                <a:effectLst/>
                <a:latin typeface="Arial" pitchFamily="34" charset="0"/>
              </a:rPr>
              <a:t> </a:t>
            </a:r>
            <a:endParaRPr kumimoji="0" lang="ru-RU" sz="1800" b="0" i="0" u="none" strike="noStrike" cap="none" normalizeH="0" baseline="0" dirty="0" smtClean="0">
              <a:ln>
                <a:noFill/>
              </a:ln>
              <a:solidFill>
                <a:schemeClr val="tx1"/>
              </a:solidFill>
              <a:effectLst/>
              <a:latin typeface="Arial" pitchFamily="34" charset="0"/>
            </a:endParaRPr>
          </a:p>
        </p:txBody>
      </p:sp>
      <p:sp>
        <p:nvSpPr>
          <p:cNvPr id="29699" name="Rectangle 3"/>
          <p:cNvSpPr>
            <a:spLocks noChangeArrowheads="1"/>
          </p:cNvSpPr>
          <p:nvPr/>
        </p:nvSpPr>
        <p:spPr bwMode="auto">
          <a:xfrm>
            <a:off x="228600" y="2971800"/>
            <a:ext cx="83058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11550"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Редакция электронного средства массовой информации "</a:t>
            </a:r>
            <a:r>
              <a:rPr kumimoji="0" lang="en-US"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Pedsovet</a:t>
            </a: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org</a:t>
            </a: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(Всероссийский интернет-педсовет ) более года плодотворно сотрудничает в области информационно-коммуникационных технологий цифрового образования и конструктивного обучения с </a:t>
            </a:r>
            <a:r>
              <a:rPr kumimoji="0" lang="ru-RU"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Фатмой</a:t>
            </a: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ханум</a:t>
            </a: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Джалал</a:t>
            </a: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Бунятовой</a:t>
            </a: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директором "Школы интеллекта" г. Баку.</a:t>
            </a:r>
            <a:endParaRPr kumimoji="0" lang="ru-RU" sz="1000" b="0" i="0" u="none" strike="noStrike" cap="none" normalizeH="0" baseline="0" dirty="0" smtClean="0">
              <a:ln>
                <a:noFill/>
              </a:ln>
              <a:solidFill>
                <a:schemeClr val="tx1"/>
              </a:solidFill>
              <a:effectLst/>
              <a:latin typeface="Arial" pitchFamily="34" charset="0"/>
            </a:endParaRPr>
          </a:p>
        </p:txBody>
      </p:sp>
      <p:sp>
        <p:nvSpPr>
          <p:cNvPr id="29701" name="Rectangle 5"/>
          <p:cNvSpPr>
            <a:spLocks noChangeArrowheads="1"/>
          </p:cNvSpPr>
          <p:nvPr/>
        </p:nvSpPr>
        <p:spPr bwMode="auto">
          <a:xfrm>
            <a:off x="304800" y="3486538"/>
            <a:ext cx="8382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Публикации </a:t>
            </a:r>
            <a:r>
              <a:rPr kumimoji="0" lang="ru-RU"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Ф.Д.Бунятовой</a:t>
            </a: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 страницах нашего издания носят ярко выраженный авторский характер, и с интересом воспринимаются как читателями (сайт посещают около восьми тысяч посетителей в день), так и научной общественностью, среди которых  ученые Российской академии науки  и Российской академии образования.</a:t>
            </a:r>
            <a:endParaRPr kumimoji="0" lang="ru-RU"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Ф.Д.Бунятова</a:t>
            </a: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является участником группы разработчиков "Цифровой школы", идеи которой поддерживаются как на федеральном уровне, так и в регионах Российской Федерации. </a:t>
            </a:r>
            <a:endParaRPr kumimoji="0" lang="ru-RU"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Особой ценностью является то, что предложенный ею когнитивный цикл - "структура знаний - структура мыслительных операций- структура организации деятельности", основанный теоретически и на работах Пиаже и Заде, практически применяется ею самой, и учителями школы «Интеллект»в повседневной работе с детьми на уроках.</a:t>
            </a:r>
            <a:endParaRPr kumimoji="0" lang="ru-RU"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Мы надеемся, что активное участие </a:t>
            </a:r>
            <a:r>
              <a:rPr kumimoji="0" lang="ru-RU"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Ф.Д.Бунятовой</a:t>
            </a: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во Всероссийском </a:t>
            </a:r>
            <a:r>
              <a:rPr kumimoji="0" lang="ru-RU"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Интернет-педсовете</a:t>
            </a: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укрепит как человеческие и профессиональные связи, так и партнерские отношения между нашими государствами.</a:t>
            </a:r>
            <a:endParaRPr kumimoji="0" lang="ru-RU" sz="1800" b="0" i="0" u="none" strike="noStrike" cap="none" normalizeH="0" baseline="0" dirty="0" smtClean="0">
              <a:ln>
                <a:noFill/>
              </a:ln>
              <a:solidFill>
                <a:schemeClr val="tx1"/>
              </a:solidFill>
              <a:effectLst/>
              <a:latin typeface="Arial" pitchFamily="34" charset="0"/>
            </a:endParaRPr>
          </a:p>
        </p:txBody>
      </p:sp>
      <p:pic>
        <p:nvPicPr>
          <p:cNvPr id="29700" name="Picture 4"/>
          <p:cNvPicPr>
            <a:picLocks noChangeAspect="1" noChangeArrowheads="1"/>
          </p:cNvPicPr>
          <p:nvPr/>
        </p:nvPicPr>
        <p:blipFill>
          <a:blip r:embed="rId5" cstate="print"/>
          <a:srcRect/>
          <a:stretch>
            <a:fillRect/>
          </a:stretch>
        </p:blipFill>
        <p:spPr bwMode="auto">
          <a:xfrm>
            <a:off x="3962400" y="5791200"/>
            <a:ext cx="1440382" cy="847725"/>
          </a:xfrm>
          <a:prstGeom prst="rect">
            <a:avLst/>
          </a:prstGeom>
          <a:solidFill>
            <a:srgbClr val="FFFFFF">
              <a:alpha val="0"/>
            </a:srgbClr>
          </a:solidFill>
        </p:spPr>
      </p:pic>
      <p:sp>
        <p:nvSpPr>
          <p:cNvPr id="29702" name="Rectangle 6"/>
          <p:cNvSpPr>
            <a:spLocks noChangeArrowheads="1"/>
          </p:cNvSpPr>
          <p:nvPr/>
        </p:nvSpPr>
        <p:spPr bwMode="auto">
          <a:xfrm rot="10800000" flipV="1">
            <a:off x="307848" y="5212080"/>
            <a:ext cx="75438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Arial" pitchFamily="34" charset="0"/>
                <a:ea typeface="Times New Roman" pitchFamily="18" charset="0"/>
              </a:rPr>
              <a:t>Будем Вам признательны за поддержку деятельности педагога и помощь в  ее работе по развитию концепции «Цифровой школы» как школы третьего тысячелетия</a:t>
            </a:r>
            <a:r>
              <a:rPr kumimoji="0" lang="ru-RU" sz="900" b="0" i="0" u="none" strike="noStrike" cap="none" normalizeH="0" baseline="0" dirty="0" smtClean="0">
                <a:ln>
                  <a:noFill/>
                </a:ln>
                <a:solidFill>
                  <a:schemeClr val="tx1"/>
                </a:solidFill>
                <a:effectLst/>
                <a:latin typeface="Arial" pitchFamily="34" charset="0"/>
              </a:rPr>
              <a:t> </a:t>
            </a:r>
            <a:endParaRPr kumimoji="0" lang="ru-RU" sz="1800" b="0" i="0" u="none" strike="noStrike" cap="none" normalizeH="0" baseline="0" dirty="0" smtClean="0">
              <a:ln>
                <a:noFill/>
              </a:ln>
              <a:solidFill>
                <a:schemeClr val="tx1"/>
              </a:solidFill>
              <a:effectLst/>
              <a:latin typeface="Arial" pitchFamily="34" charset="0"/>
            </a:endParaRPr>
          </a:p>
        </p:txBody>
      </p:sp>
      <p:sp>
        <p:nvSpPr>
          <p:cNvPr id="29703" name="Rectangle 7"/>
          <p:cNvSpPr>
            <a:spLocks noChangeArrowheads="1"/>
          </p:cNvSpPr>
          <p:nvPr/>
        </p:nvSpPr>
        <p:spPr bwMode="auto">
          <a:xfrm>
            <a:off x="762000" y="5867400"/>
            <a:ext cx="22860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 уважением,</a:t>
            </a:r>
            <a:endParaRPr kumimoji="0" lang="ru-RU" sz="9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Генеральный директор </a:t>
            </a:r>
            <a:endParaRPr kumimoji="0" lang="ru-RU" sz="1800" b="0" i="0" u="none" strike="noStrike" cap="none" normalizeH="0" baseline="0" dirty="0" smtClean="0">
              <a:ln>
                <a:noFill/>
              </a:ln>
              <a:solidFill>
                <a:schemeClr val="tx1"/>
              </a:solidFill>
              <a:effectLst/>
              <a:latin typeface="Arial" pitchFamily="34" charset="0"/>
            </a:endParaRPr>
          </a:p>
        </p:txBody>
      </p:sp>
      <p:sp>
        <p:nvSpPr>
          <p:cNvPr id="29704" name="Rectangle 8"/>
          <p:cNvSpPr>
            <a:spLocks noChangeArrowheads="1"/>
          </p:cNvSpPr>
          <p:nvPr/>
        </p:nvSpPr>
        <p:spPr bwMode="auto">
          <a:xfrm>
            <a:off x="7162800" y="6019800"/>
            <a:ext cx="160020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Сергей Сафронов</a:t>
            </a: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152400"/>
            <a:ext cx="8686800" cy="646330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85800" algn="l"/>
              </a:tabLst>
            </a:pPr>
            <a:endParaRPr kumimoji="0" lang="ru-RU" sz="1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Технология Конструктивного Обучения  </a:t>
            </a:r>
            <a:r>
              <a:rPr kumimoji="0" lang="az-Latn-AZ"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Kurikulum jurnalı</a:t>
            </a: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 4, 2008</a:t>
            </a:r>
            <a:endParaRPr kumimoji="0" lang="en-US"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Технология Конструктивного Обучения и перспективы </a:t>
            </a:r>
            <a:r>
              <a:rPr kumimoji="0" lang="ru-RU" sz="1000"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нанопсихопедагогики</a:t>
            </a: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Инновации и Традиции в современном образовании  Старый Оскол 2009</a:t>
            </a:r>
            <a:endParaRPr kumimoji="0" lang="en-US"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Технология Конструктивного Обучения</a:t>
            </a:r>
            <a:endParaRPr kumimoji="0" lang="ru-RU" sz="1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Как ученики строят свои математические знания.  Шестая  Всероссийская научно –            </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az-Latn-AZ"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      </a:t>
            </a:r>
            <a:r>
              <a:rPr kumimoji="0" lang="ru-RU"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практическая конференция преподавателей, учителей, студентов и учащихся   </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az-Latn-AZ"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      </a:t>
            </a:r>
            <a:r>
              <a:rPr kumimoji="0" lang="ru-RU"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г.</a:t>
            </a:r>
            <a:r>
              <a:rPr kumimoji="0" lang="az-Latn-AZ"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 </a:t>
            </a:r>
            <a:r>
              <a:rPr kumimoji="0" lang="ru-RU" sz="1000" b="0" i="0" u="none" strike="noStrike" cap="none" normalizeH="0" baseline="0" dirty="0" err="1" smtClean="0">
                <a:ln>
                  <a:noFill/>
                </a:ln>
                <a:solidFill>
                  <a:schemeClr val="tx1"/>
                </a:solidFill>
                <a:effectLst/>
                <a:latin typeface="Times New Roman" pitchFamily="18" charset="0"/>
                <a:ea typeface="Cambria" pitchFamily="18" charset="0"/>
                <a:cs typeface="Times New Roman" pitchFamily="18" charset="0"/>
              </a:rPr>
              <a:t>Куйбышов</a:t>
            </a:r>
            <a:r>
              <a:rPr kumimoji="0" lang="az-Latn-AZ"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 </a:t>
            </a:r>
            <a:r>
              <a:rPr kumimoji="0" lang="ru-RU"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Новороссийская область 2009</a:t>
            </a:r>
            <a:endParaRPr kumimoji="0" lang="ru-RU" sz="1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tab pos="685800" algn="l"/>
              </a:tabLst>
            </a:pPr>
            <a:r>
              <a:rPr kumimoji="0" lang="az-Latn-AZ"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Konstruktiv təlim: mahiyyət, prinsip, vəzifələr və dərslərdən nümunələr Bakı 2008</a:t>
            </a:r>
            <a:endParaRPr kumimoji="0" lang="ru-RU" sz="1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rgbClr val="000000"/>
                </a:solidFill>
                <a:effectLst/>
                <a:latin typeface="Arial" pitchFamily="34" charset="0"/>
                <a:ea typeface="Times New Roman" pitchFamily="18" charset="0"/>
              </a:rPr>
              <a:t>Педагогическая технология конструктивного обучения. </a:t>
            </a:r>
            <a:r>
              <a:rPr kumimoji="0" lang="ru-RU"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Фатма</a:t>
            </a:r>
            <a:r>
              <a:rPr kumimoji="0" lang="ru-RU"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ханум</a:t>
            </a:r>
            <a:r>
              <a:rPr kumimoji="0" lang="ru-RU"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Джалал</a:t>
            </a:r>
            <a:r>
              <a:rPr kumimoji="0" lang="ru-RU" sz="1000" b="0" i="0" u="none" strike="noStrike" cap="none" normalizeH="0" baseline="0" dirty="0" smtClean="0">
                <a:ln>
                  <a:noFill/>
                </a:ln>
                <a:solidFill>
                  <a:srgbClr val="000000"/>
                </a:solidFill>
                <a:effectLst/>
                <a:latin typeface="Arial" pitchFamily="34" charset="0"/>
                <a:ea typeface="Times New Roman" pitchFamily="18" charset="0"/>
              </a:rPr>
              <a:t> </a:t>
            </a:r>
            <a:endParaRPr kumimoji="0" lang="ru-RU" sz="1000" b="1"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Шестая  Всероссийская научно – практическая конференция преподавателей,    </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az-Latn-AZ"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      </a:t>
            </a:r>
            <a:r>
              <a:rPr kumimoji="0" lang="ru-RU"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учителей, студентов и учащихся</a:t>
            </a:r>
            <a:r>
              <a:rPr kumimoji="0" lang="az-Latn-AZ"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 </a:t>
            </a:r>
            <a:r>
              <a:rPr kumimoji="0" lang="ru-RU"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г.</a:t>
            </a:r>
            <a:r>
              <a:rPr kumimoji="0" lang="az-Latn-AZ"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 </a:t>
            </a:r>
            <a:r>
              <a:rPr kumimoji="0" lang="ru-RU" sz="1000" b="0" i="0" u="none" strike="noStrike" cap="none" normalizeH="0" baseline="0" dirty="0" err="1" smtClean="0">
                <a:ln>
                  <a:noFill/>
                </a:ln>
                <a:solidFill>
                  <a:schemeClr val="tx1"/>
                </a:solidFill>
                <a:effectLst/>
                <a:latin typeface="Times New Roman" pitchFamily="18" charset="0"/>
                <a:ea typeface="Cambria" pitchFamily="18" charset="0"/>
                <a:cs typeface="Times New Roman" pitchFamily="18" charset="0"/>
              </a:rPr>
              <a:t>Куйбышов</a:t>
            </a:r>
            <a:r>
              <a:rPr kumimoji="0" lang="ru-RU" sz="1000" b="0" i="0" u="none" strike="noStrike" cap="none" normalizeH="0" baseline="0" dirty="0" smtClean="0">
                <a:ln>
                  <a:noFill/>
                </a:ln>
                <a:solidFill>
                  <a:schemeClr val="tx1"/>
                </a:solidFill>
                <a:effectLst/>
                <a:latin typeface="Times New Roman" pitchFamily="18" charset="0"/>
                <a:ea typeface="Cambria" pitchFamily="18" charset="0"/>
                <a:cs typeface="Times New Roman" pitchFamily="18" charset="0"/>
              </a:rPr>
              <a:t> Новороссийская область	</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Технология Конструктивного обучения. </a:t>
            </a:r>
            <a:r>
              <a:rPr kumimoji="0" lang="en-US"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2"/>
              </a:rPr>
              <a:t>www</a:t>
            </a: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2"/>
              </a:rPr>
              <a:t>.</a:t>
            </a:r>
            <a:r>
              <a:rPr kumimoji="0" lang="en-US" sz="1000"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hlinkClick r:id="rId2"/>
              </a:rPr>
              <a:t>eidos</a:t>
            </a: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2"/>
              </a:rPr>
              <a:t>.</a:t>
            </a:r>
            <a:r>
              <a:rPr kumimoji="0" lang="en-US" sz="1000"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hlinkClick r:id="rId2"/>
              </a:rPr>
              <a:t>ru</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Конструктивное обучение. </a:t>
            </a:r>
            <a:r>
              <a:rPr kumimoji="0" lang="en-US"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3"/>
              </a:rPr>
              <a:t>www</a:t>
            </a: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3"/>
              </a:rPr>
              <a:t>.</a:t>
            </a:r>
            <a:r>
              <a:rPr kumimoji="0" lang="en-US"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3"/>
              </a:rPr>
              <a:t>cop</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az-Latn-AZ"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Konstruktiv təlim. Bunyatova F.C.   </a:t>
            </a:r>
            <a:r>
              <a:rPr kumimoji="0" lang="az-Latn-AZ"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4"/>
              </a:rPr>
              <a:t>www.idrak-mektebi.com</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Технология Конструктивного Обучения </a:t>
            </a:r>
            <a:r>
              <a:rPr kumimoji="0" lang="en-US"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www</a:t>
            </a: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t>
            </a:r>
            <a:r>
              <a:rPr kumimoji="0" lang="ru-RU" sz="1000" b="0" i="0" u="none" strike="noStrike" cap="none" normalizeH="0" baseline="0" dirty="0" smtClean="0">
                <a:ln>
                  <a:noFill/>
                </a:ln>
                <a:solidFill>
                  <a:schemeClr val="tx1"/>
                </a:solidFill>
                <a:effectLst/>
                <a:latin typeface="Arial" pitchFamily="34" charset="0"/>
                <a:ea typeface="MS Mincho" pitchFamily="49" charset="-128"/>
                <a:cs typeface="Arial" pitchFamily="34" charset="0"/>
              </a:rPr>
              <a:t> </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pedsovet</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org</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Как ученики строят свои математические знания.</a:t>
            </a:r>
            <a:r>
              <a:rPr kumimoji="0" lang="ru-RU" sz="1000" b="0" i="0" u="none" strike="noStrike" cap="none" normalizeH="0" baseline="0" dirty="0" smtClean="0">
                <a:ln>
                  <a:noFill/>
                </a:ln>
                <a:solidFill>
                  <a:schemeClr val="tx1"/>
                </a:solidFill>
                <a:effectLst/>
                <a:latin typeface="Arial" pitchFamily="34" charset="0"/>
                <a:ea typeface="MS Mincho" pitchFamily="49" charset="-128"/>
                <a:cs typeface="Arial" pitchFamily="34" charset="0"/>
              </a:rPr>
              <a:t> </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www</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it</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n</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ru</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Технология Конструктивного Обучения </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www</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konferencii</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ru</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Технология Конструктивного Обучения </a:t>
            </a:r>
            <a:r>
              <a:rPr kumimoji="0" lang="ru-RU" sz="1000" b="0" i="0" u="none" strike="noStrike" cap="none" normalizeH="0" baseline="0" dirty="0" smtClean="0">
                <a:ln>
                  <a:noFill/>
                </a:ln>
                <a:solidFill>
                  <a:schemeClr val="tx1"/>
                </a:solidFill>
                <a:effectLst/>
                <a:latin typeface="Arial" pitchFamily="34" charset="0"/>
                <a:ea typeface="MS Mincho" pitchFamily="49" charset="-128"/>
                <a:cs typeface="Arial" pitchFamily="34" charset="0"/>
              </a:rPr>
              <a:t>http://onf.sofvgu.ru</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Сложение с переходом на десятки </a:t>
            </a:r>
            <a:r>
              <a:rPr kumimoji="0" lang="en-US"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5"/>
              </a:rPr>
              <a:t>www</a:t>
            </a: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5"/>
              </a:rPr>
              <a:t>.1</a:t>
            </a:r>
            <a:r>
              <a:rPr kumimoji="0" lang="en-US"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en-US" sz="1000"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september</a:t>
            </a: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t>
            </a:r>
            <a:r>
              <a:rPr kumimoji="0" lang="en-US" sz="1000"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ru</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Технология Конструктивного Обучения </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hlinkClick r:id="rId6"/>
              </a:rPr>
              <a:t>www</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hlinkClick r:id="rId6"/>
              </a:rPr>
              <a:t>.</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hlinkClick r:id="rId6"/>
              </a:rPr>
              <a:t>scholar</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hlinkClick r:id="rId6"/>
              </a:rPr>
              <a:t>.</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hlinkClick r:id="rId6"/>
              </a:rPr>
              <a:t>ru</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Технология Конструктивного Обучения </a:t>
            </a:r>
            <a:r>
              <a:rPr kumimoji="0" lang="en-US"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www</a:t>
            </a: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t>
            </a:r>
            <a:r>
              <a:rPr kumimoji="0" lang="en-US" sz="1000"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tvor</a:t>
            </a:r>
            <a:r>
              <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t>
            </a:r>
            <a:r>
              <a:rPr kumimoji="0" lang="en-US" sz="1000"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ru</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hlinkClick r:id="rId7"/>
              </a:rPr>
              <a:t>Логика целостности, нечеткая логика и моделирование содержания </a:t>
            </a:r>
            <a:r>
              <a:rPr kumimoji="0" lang="ru-RU" sz="1000" b="1" i="0" u="none" strike="noStrike" cap="none" normalizeH="0" baseline="0" dirty="0" smtClean="0">
                <a:ln>
                  <a:noFill/>
                </a:ln>
                <a:solidFill>
                  <a:srgbClr val="000000"/>
                </a:solidFill>
                <a:effectLst/>
                <a:latin typeface="Arial" pitchFamily="34" charset="0"/>
                <a:ea typeface="MS Mincho" pitchFamily="49" charset="-128"/>
                <a:cs typeface="Arial" pitchFamily="34" charset="0"/>
                <a:hlinkClick r:id="rId7"/>
              </a:rPr>
              <a:t>...</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Автор, </a:t>
            </a:r>
            <a:r>
              <a:rPr kumimoji="0" lang="ru-RU" sz="1000" b="1" i="1"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Бунятова</a:t>
            </a:r>
            <a:r>
              <a:rPr kumimoji="0" lang="ru-RU" sz="1000" b="1" i="1" u="none" strike="noStrike" cap="none" normalizeH="0" baseline="0" dirty="0" smtClean="0">
                <a:ln>
                  <a:noFill/>
                </a:ln>
                <a:solidFill>
                  <a:srgbClr val="000000"/>
                </a:solidFill>
                <a:effectLst/>
                <a:latin typeface="Arial" pitchFamily="34" charset="0"/>
                <a:ea typeface="MS Mincho" pitchFamily="49" charset="-128"/>
                <a:cs typeface="Arial" pitchFamily="34" charset="0"/>
              </a:rPr>
              <a:t> Ф</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a:t>
            </a:r>
            <a:r>
              <a:rPr kumimoji="0" lang="ru-RU" sz="1000" b="1" i="1" u="none" strike="noStrike" cap="none" normalizeH="0" baseline="0" dirty="0" smtClean="0">
                <a:ln>
                  <a:noFill/>
                </a:ln>
                <a:solidFill>
                  <a:srgbClr val="000000"/>
                </a:solidFill>
                <a:effectLst/>
                <a:latin typeface="Arial" pitchFamily="34" charset="0"/>
                <a:ea typeface="MS Mincho" pitchFamily="49" charset="-128"/>
                <a:cs typeface="Arial" pitchFamily="34" charset="0"/>
              </a:rPr>
              <a:t>Д</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 </a:t>
            </a:r>
            <a:r>
              <a:rPr kumimoji="0" lang="ru-RU" sz="1000" b="1" i="1"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Бунятова</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А.Р. </a:t>
            </a:r>
            <a:b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b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pedsovet</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org</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id</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Itemid</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,118/ - Россия -</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hlinkClick r:id="rId8"/>
              </a:rPr>
              <a:t>Н.Г.Алексеев / Симпозиум: Программа работы конгресса </a:t>
            </a:r>
            <a:r>
              <a:rPr kumimoji="0" lang="ru-RU" sz="1000" b="1" i="0" u="none" strike="noStrike" cap="none" normalizeH="0" baseline="0" dirty="0" smtClean="0">
                <a:ln>
                  <a:noFill/>
                </a:ln>
                <a:solidFill>
                  <a:srgbClr val="000000"/>
                </a:solidFill>
                <a:effectLst/>
                <a:latin typeface="Arial" pitchFamily="34" charset="0"/>
                <a:ea typeface="MS Mincho" pitchFamily="49" charset="-128"/>
                <a:cs typeface="Arial" pitchFamily="34" charset="0"/>
                <a:hlinkClick r:id="rId8"/>
              </a:rPr>
              <a:t>...</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25 </a:t>
            </a:r>
            <a:r>
              <a:rPr kumimoji="0" lang="ru-RU" sz="1000" b="0" i="0"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мар</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2005 </a:t>
            </a:r>
            <a:r>
              <a:rPr kumimoji="0" lang="ru-RU" sz="1000" b="1" i="0" u="none" strike="noStrike" cap="none" normalizeH="0" baseline="0" dirty="0" smtClean="0">
                <a:ln>
                  <a:noFill/>
                </a:ln>
                <a:solidFill>
                  <a:srgbClr val="000000"/>
                </a:solidFill>
                <a:effectLst/>
                <a:latin typeface="Arial" pitchFamily="34" charset="0"/>
                <a:ea typeface="MS Mincho" pitchFamily="49" charset="-128"/>
                <a:cs typeface="Arial" pitchFamily="34" charset="0"/>
              </a:rPr>
              <a:t>...</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r>
              <a:rPr kumimoji="0" lang="ru-RU" sz="1000" b="0" i="0"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Фатма</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r>
              <a:rPr kumimoji="0" lang="ru-RU" sz="1000" b="1" i="1"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Бунятова</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(Баку) «Теория мышления, алогизм школьного </a:t>
            </a:r>
            <a:r>
              <a:rPr kumimoji="0" lang="ru-RU" sz="1000" b="1" i="0" u="none" strike="noStrike" cap="none" normalizeH="0" baseline="0" dirty="0" smtClean="0">
                <a:ln>
                  <a:noFill/>
                </a:ln>
                <a:solidFill>
                  <a:srgbClr val="000000"/>
                </a:solidFill>
                <a:effectLst/>
                <a:latin typeface="Arial" pitchFamily="34" charset="0"/>
                <a:ea typeface="MS Mincho" pitchFamily="49" charset="-128"/>
                <a:cs typeface="Arial" pitchFamily="34" charset="0"/>
              </a:rPr>
              <a:t>...</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Международная, </a:t>
            </a:r>
            <a:r>
              <a:rPr kumimoji="0" lang="ru-RU" sz="1000" b="1" i="1" u="none" strike="noStrike" cap="none" normalizeH="0" baseline="0" dirty="0" smtClean="0">
                <a:ln>
                  <a:noFill/>
                </a:ln>
                <a:solidFill>
                  <a:srgbClr val="000000"/>
                </a:solidFill>
                <a:effectLst/>
                <a:latin typeface="Arial" pitchFamily="34" charset="0"/>
                <a:ea typeface="MS Mincho" pitchFamily="49" charset="-128"/>
                <a:cs typeface="Arial" pitchFamily="34" charset="0"/>
              </a:rPr>
              <a:t>д</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.11, Институт инновационных стратегий развития образования. </a:t>
            </a:r>
            <a:r>
              <a:rPr kumimoji="0" lang="ru-RU" sz="1000" b="1" i="0" u="none" strike="noStrike" cap="none" normalizeH="0" baseline="0" dirty="0" smtClean="0">
                <a:ln>
                  <a:noFill/>
                </a:ln>
                <a:solidFill>
                  <a:srgbClr val="000000"/>
                </a:solidFill>
                <a:effectLst/>
                <a:latin typeface="Arial" pitchFamily="34" charset="0"/>
                <a:ea typeface="MS Mincho" pitchFamily="49" charset="-128"/>
                <a:cs typeface="Arial" pitchFamily="34" charset="0"/>
              </a:rPr>
              <a:t>...</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r>
            <a:b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b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nga</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mmk</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mission</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ru</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sym</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/2005-</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progr</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html</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 -</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hlinkClick r:id="rId9"/>
              </a:rPr>
              <a:t>PROCEEDINGS of 9th INTERNATIONAL EDUCATIONAL TECHNOLOGY CONFERENCE</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ru-RU" sz="1000" b="0" i="0" u="none" strike="noStrike" cap="none" normalizeH="0" baseline="0" dirty="0" smtClean="0">
                <a:ln>
                  <a:noFill/>
                </a:ln>
                <a:solidFill>
                  <a:srgbClr val="676767"/>
                </a:solidFill>
                <a:effectLst/>
                <a:latin typeface="Arial" pitchFamily="34" charset="0"/>
                <a:ea typeface="MS Mincho" pitchFamily="49" charset="-128"/>
                <a:cs typeface="Arial" pitchFamily="34" charset="0"/>
              </a:rPr>
              <a:t>Формат файла:</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r>
              <a:rPr kumimoji="0" lang="en-US"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PDF</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a:t>
            </a:r>
            <a:r>
              <a:rPr kumimoji="0" lang="en-US"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Adobe Acrobat</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r>
            <a:b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b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Логический способ обучения. Альтернативное образование. 1991. Баку. </a:t>
            </a:r>
            <a:r>
              <a:rPr kumimoji="0" lang="ru-RU" sz="1000" b="1" i="1"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Бунятова</a:t>
            </a:r>
            <a:r>
              <a:rPr kumimoji="0" lang="ru-RU" sz="1000" b="1" i="1" u="none" strike="noStrike" cap="none" normalizeH="0" baseline="0" dirty="0" smtClean="0">
                <a:ln>
                  <a:noFill/>
                </a:ln>
                <a:solidFill>
                  <a:srgbClr val="000000"/>
                </a:solidFill>
                <a:effectLst/>
                <a:latin typeface="Arial" pitchFamily="34" charset="0"/>
                <a:ea typeface="MS Mincho" pitchFamily="49" charset="-128"/>
                <a:cs typeface="Arial" pitchFamily="34" charset="0"/>
              </a:rPr>
              <a:t> Ф</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r>
              <a:rPr kumimoji="0" lang="ru-RU" sz="1000" b="1" i="1" u="none" strike="noStrike" cap="none" normalizeH="0" baseline="0" dirty="0" smtClean="0">
                <a:ln>
                  <a:noFill/>
                </a:ln>
                <a:solidFill>
                  <a:srgbClr val="000000"/>
                </a:solidFill>
                <a:effectLst/>
                <a:latin typeface="Arial" pitchFamily="34" charset="0"/>
                <a:ea typeface="MS Mincho" pitchFamily="49" charset="-128"/>
                <a:cs typeface="Arial" pitchFamily="34" charset="0"/>
              </a:rPr>
              <a:t>Д</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r>
              <a:rPr kumimoji="0" lang="ru-RU" sz="1000" b="1" i="1" u="none" strike="noStrike" cap="none" normalizeH="0" baseline="0" dirty="0" smtClean="0">
                <a:ln>
                  <a:noFill/>
                </a:ln>
                <a:solidFill>
                  <a:srgbClr val="000000"/>
                </a:solidFill>
                <a:effectLst/>
                <a:latin typeface="Arial" pitchFamily="34" charset="0"/>
                <a:ea typeface="MS Mincho" pitchFamily="49" charset="-128"/>
                <a:cs typeface="Arial" pitchFamily="34" charset="0"/>
              </a:rPr>
              <a:t>Ф</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r>
              <a:rPr kumimoji="0" lang="ru-RU" sz="1000" b="1" i="1" u="none" strike="noStrike" cap="none" normalizeH="0" baseline="0" dirty="0" smtClean="0">
                <a:ln>
                  <a:noFill/>
                </a:ln>
                <a:solidFill>
                  <a:srgbClr val="000000"/>
                </a:solidFill>
                <a:effectLst/>
                <a:latin typeface="Arial" pitchFamily="34" charset="0"/>
                <a:ea typeface="MS Mincho" pitchFamily="49" charset="-128"/>
                <a:cs typeface="Arial" pitchFamily="34" charset="0"/>
              </a:rPr>
              <a:t>Д</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r>
              <a:rPr kumimoji="0" lang="ru-RU" sz="1000" b="1" i="1"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Бунятова</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Применение нечётной логики в образовательных технологиях. </a:t>
            </a:r>
            <a:r>
              <a:rPr kumimoji="0" lang="ru-RU" sz="1000" b="1" i="0" u="none" strike="noStrike" cap="none" normalizeH="0" baseline="0" dirty="0" smtClean="0">
                <a:ln>
                  <a:noFill/>
                </a:ln>
                <a:solidFill>
                  <a:srgbClr val="000000"/>
                </a:solidFill>
                <a:effectLst/>
                <a:latin typeface="Arial" pitchFamily="34" charset="0"/>
                <a:ea typeface="MS Mincho" pitchFamily="49" charset="-128"/>
                <a:cs typeface="Arial" pitchFamily="34" charset="0"/>
              </a:rPr>
              <a:t>...</a:t>
            </a:r>
            <a: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r>
            <a:br>
              <a:rPr kumimoji="0" lang="ru-RU" sz="10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b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www</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kaynakca</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info</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eser</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_</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dosya</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/2151910_</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ietc</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09_</a:t>
            </a:r>
            <a:r>
              <a:rPr kumimoji="0" lang="en-US"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proceedings</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a:t>
            </a:r>
            <a:r>
              <a:rPr kumimoji="0" lang="en-US" sz="1000" b="0" i="1" u="none" strike="noStrike" cap="none" normalizeH="0" baseline="0" dirty="0" err="1" smtClean="0">
                <a:ln>
                  <a:noFill/>
                </a:ln>
                <a:solidFill>
                  <a:srgbClr val="008000"/>
                </a:solidFill>
                <a:effectLst/>
                <a:latin typeface="Arial" pitchFamily="34" charset="0"/>
                <a:ea typeface="MS Mincho" pitchFamily="49" charset="-128"/>
                <a:cs typeface="Arial" pitchFamily="34" charset="0"/>
              </a:rPr>
              <a:t>pdf</a:t>
            </a:r>
            <a:r>
              <a:rPr kumimoji="0" lang="ru-RU" sz="1000" b="0" i="1" u="none" strike="noStrike" cap="none" normalizeH="0" baseline="0" dirty="0" smtClean="0">
                <a:ln>
                  <a:noFill/>
                </a:ln>
                <a:solidFill>
                  <a:srgbClr val="008000"/>
                </a:solidFill>
                <a:effectLst/>
                <a:latin typeface="Arial" pitchFamily="34" charset="0"/>
                <a:ea typeface="MS Mincho" pitchFamily="49" charset="-128"/>
                <a:cs typeface="Arial" pitchFamily="34" charset="0"/>
              </a:rPr>
              <a:t> - Турция</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1000" b="0" i="0" u="none" strike="noStrike" cap="none" normalizeH="0" baseline="0" dirty="0" smtClean="0">
                <a:ln>
                  <a:noFill/>
                </a:ln>
                <a:solidFill>
                  <a:schemeClr val="tx1"/>
                </a:solidFill>
                <a:effectLst/>
                <a:latin typeface="Arial" pitchFamily="34" charset="0"/>
                <a:ea typeface="MS Mincho" pitchFamily="49" charset="-128"/>
                <a:cs typeface="Arial" pitchFamily="34" charset="0"/>
                <a:hlinkClick r:id="rId10"/>
              </a:rPr>
              <a:t>http://aict2009.qafqaz.edu.az</a:t>
            </a:r>
            <a:r>
              <a:rPr kumimoji="0" lang="en-US" sz="1000" b="0" i="0" u="none" strike="noStrike" cap="none" normalizeH="0" baseline="0" dirty="0" smtClean="0">
                <a:ln>
                  <a:noFill/>
                </a:ln>
                <a:solidFill>
                  <a:schemeClr val="tx1"/>
                </a:solidFill>
                <a:effectLst/>
                <a:latin typeface="Arial" pitchFamily="34" charset="0"/>
                <a:ea typeface="MS Mincho" pitchFamily="49" charset="-128"/>
                <a:cs typeface="Arial" pitchFamily="34" charset="0"/>
              </a:rPr>
              <a:t>)</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AICT -3 IEEE  2009 Azerbaijan  Fatma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khanim</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Bunyatova</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Aynur</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Bunyatova</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1000" b="0" i="0" u="none" strike="noStrike" cap="none" normalizeH="0" baseline="0" dirty="0" smtClean="0">
                <a:ln>
                  <a:noFill/>
                </a:ln>
                <a:solidFill>
                  <a:schemeClr val="tx1"/>
                </a:solidFill>
                <a:effectLst/>
                <a:latin typeface="Arial" pitchFamily="34" charset="0"/>
                <a:ea typeface="MS Mincho" pitchFamily="49" charset="-128"/>
                <a:cs typeface="Arial" pitchFamily="34" charset="0"/>
                <a:hlinkClick r:id="rId10"/>
              </a:rPr>
              <a:t>http://aict2009.qafqaz.edu.az</a:t>
            </a:r>
            <a:r>
              <a:rPr kumimoji="0" lang="en-US" sz="1000" b="0" i="0" u="none" strike="noStrike" cap="none" normalizeH="0" baseline="0" dirty="0" smtClean="0">
                <a:ln>
                  <a:noFill/>
                </a:ln>
                <a:solidFill>
                  <a:schemeClr val="tx1"/>
                </a:solidFill>
                <a:effectLst/>
                <a:latin typeface="Arial" pitchFamily="34" charset="0"/>
                <a:ea typeface="MS Mincho" pitchFamily="49" charset="-128"/>
                <a:cs typeface="Arial" pitchFamily="34" charset="0"/>
              </a:rPr>
              <a:t>) </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AICT -3 IEEE  2009 Azerbaijan Logical Integrity, Fuzzy Logic and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ModelinContent</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of Education Fatma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khanim</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Bunyatova</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Aynur</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Bunyatova</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1000" b="0" i="0" u="none" strike="noStrike" cap="none" normalizeH="0" baseline="0" dirty="0" smtClean="0">
                <a:ln>
                  <a:noFill/>
                </a:ln>
                <a:solidFill>
                  <a:schemeClr val="tx1"/>
                </a:solidFill>
                <a:effectLst/>
                <a:latin typeface="Arial" pitchFamily="34" charset="0"/>
                <a:ea typeface="MS Mincho" pitchFamily="49" charset="-128"/>
                <a:cs typeface="Arial" pitchFamily="34" charset="0"/>
                <a:hlinkClick r:id="rId11"/>
              </a:rPr>
              <a:t>http://ieeexplore.ieee.org/xpl/RecentCon.jsp?punumber=5361201</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Logical Integrity, Fuzzy Logic and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ModelinContent</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of Education Fatma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khanim</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Bunyatova</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Aynur</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Bunyatova</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1000" b="0" i="0" u="none" strike="noStrike" cap="none" normalizeH="0" baseline="0" dirty="0" smtClean="0">
                <a:ln>
                  <a:noFill/>
                </a:ln>
                <a:solidFill>
                  <a:schemeClr val="tx1"/>
                </a:solidFill>
                <a:effectLst/>
                <a:latin typeface="Arial" pitchFamily="34" charset="0"/>
                <a:ea typeface="MS Mincho" pitchFamily="49" charset="-128"/>
                <a:cs typeface="Arial" pitchFamily="34" charset="0"/>
                <a:hlinkClick r:id="rId11"/>
              </a:rPr>
              <a:t>http://ieeexplore.ieee.org/xpl/RecentCon.jsp?punumber=5361201</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Digital school Fatma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khanim</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Bunyatova</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Aynur</a:t>
            </a:r>
            <a:r>
              <a:rPr kumimoji="0" lang="en-US" sz="10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a:t>
            </a:r>
            <a:r>
              <a:rPr kumimoji="0" lang="en-US" sz="1000" b="0" i="0" u="none" strike="noStrike" cap="none" normalizeH="0" baseline="0" dirty="0" err="1" smtClean="0">
                <a:ln>
                  <a:noFill/>
                </a:ln>
                <a:solidFill>
                  <a:srgbClr val="000000"/>
                </a:solidFill>
                <a:effectLst/>
                <a:latin typeface="Times New Roman" pitchFamily="18" charset="0"/>
                <a:ea typeface="MS Mincho" pitchFamily="49" charset="-128"/>
                <a:cs typeface="Times New Roman" pitchFamily="18" charset="0"/>
              </a:rPr>
              <a:t>Bunyatova</a:t>
            </a:r>
            <a:endParaRPr kumimoji="0" lang="ru-RU" sz="10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kumimoji="0" lang="ru-RU" sz="1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5800" y="209490"/>
            <a:ext cx="7731348" cy="584775"/>
          </a:xfrm>
          <a:prstGeom prst="rect">
            <a:avLst/>
          </a:prstGeom>
          <a:noFill/>
        </p:spPr>
        <p:txBody>
          <a:bodyPr wrap="none" lIns="91440" tIns="45720" rIns="91440" bIns="45720">
            <a:spAutoFit/>
          </a:bodyPr>
          <a:lstStyle/>
          <a:p>
            <a:pPr algn="ctr"/>
            <a:r>
              <a:rPr lang="en-US" sz="3200" b="1" cap="none" spc="0" dirty="0" err="1"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Az</a:t>
            </a:r>
            <a:r>
              <a:rPr lang="az-Latn-AZ" sz="3200" b="1" dirty="0"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ərbaycan Respublikası Kurikulum Mərkəzi</a:t>
            </a:r>
            <a:endParaRPr lang="ru-RU" sz="3200" b="1" cap="none" spc="0" dirty="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endParaRPr>
          </a:p>
        </p:txBody>
      </p:sp>
      <p:sp>
        <p:nvSpPr>
          <p:cNvPr id="3" name="Прямоугольник 2"/>
          <p:cNvSpPr/>
          <p:nvPr/>
        </p:nvSpPr>
        <p:spPr>
          <a:xfrm>
            <a:off x="431442" y="927279"/>
            <a:ext cx="8130303" cy="400110"/>
          </a:xfrm>
          <a:prstGeom prst="rect">
            <a:avLst/>
          </a:prstGeom>
          <a:noFill/>
        </p:spPr>
        <p:txBody>
          <a:bodyPr wrap="none" lIns="91440" tIns="45720" rIns="91440" bIns="45720">
            <a:spAutoFit/>
          </a:bodyPr>
          <a:lstStyle/>
          <a:p>
            <a:pPr algn="ctr"/>
            <a:r>
              <a:rPr lang="az-Latn-AZ" sz="20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Konstruktiv Təlim texnologiyası və nanopsixopedaqoqikanın perspektivləri</a:t>
            </a:r>
            <a:endParaRPr lang="ru-RU" sz="2000" b="1" cap="none" spc="0" dirty="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p:txBody>
      </p:sp>
      <p:sp>
        <p:nvSpPr>
          <p:cNvPr id="4" name="Прямоугольник 3"/>
          <p:cNvSpPr/>
          <p:nvPr/>
        </p:nvSpPr>
        <p:spPr>
          <a:xfrm>
            <a:off x="228600" y="1600200"/>
            <a:ext cx="2581156" cy="369332"/>
          </a:xfrm>
          <a:prstGeom prst="rect">
            <a:avLst/>
          </a:prstGeom>
          <a:noFill/>
        </p:spPr>
        <p:txBody>
          <a:bodyPr wrap="none" lIns="91440" tIns="45720" rIns="91440" bIns="45720">
            <a:spAutoFit/>
          </a:bodyPr>
          <a:lstStyle/>
          <a:p>
            <a:r>
              <a:rPr lang="az-Latn-AZ" b="1" dirty="0" smtClean="0">
                <a:ln w="12700">
                  <a:solidFill>
                    <a:schemeClr val="tx2">
                      <a:satMod val="155000"/>
                    </a:schemeClr>
                  </a:solidFill>
                  <a:prstDash val="solid"/>
                </a:ln>
                <a:solidFill>
                  <a:schemeClr val="tx1">
                    <a:lumMod val="75000"/>
                    <a:lumOff val="25000"/>
                  </a:schemeClr>
                </a:solidFill>
              </a:rPr>
              <a:t>Məruzənin </a:t>
            </a:r>
            <a:r>
              <a:rPr lang="az-Latn-AZ" b="1" dirty="0" smtClean="0">
                <a:ln w="12700">
                  <a:solidFill>
                    <a:schemeClr val="tx2">
                      <a:satMod val="155000"/>
                    </a:schemeClr>
                  </a:solidFill>
                  <a:prstDash val="solid"/>
                </a:ln>
                <a:solidFill>
                  <a:schemeClr val="tx1">
                    <a:lumMod val="75000"/>
                    <a:lumOff val="25000"/>
                  </a:schemeClr>
                </a:solidFill>
              </a:rPr>
              <a:t>4 </a:t>
            </a:r>
            <a:r>
              <a:rPr lang="az-Latn-AZ" b="1" dirty="0" smtClean="0">
                <a:ln w="12700">
                  <a:solidFill>
                    <a:schemeClr val="tx2">
                      <a:satMod val="155000"/>
                    </a:schemeClr>
                  </a:solidFill>
                  <a:prstDash val="solid"/>
                </a:ln>
                <a:solidFill>
                  <a:schemeClr val="tx1">
                    <a:lumMod val="75000"/>
                    <a:lumOff val="25000"/>
                  </a:schemeClr>
                </a:solidFill>
              </a:rPr>
              <a:t>əsas hissəsi</a:t>
            </a:r>
            <a:endParaRPr lang="ru-RU" b="1" cap="none" spc="0" dirty="0">
              <a:ln w="12700">
                <a:solidFill>
                  <a:schemeClr val="tx2">
                    <a:satMod val="155000"/>
                  </a:schemeClr>
                </a:solidFill>
                <a:prstDash val="solid"/>
              </a:ln>
              <a:solidFill>
                <a:schemeClr val="tx1">
                  <a:lumMod val="75000"/>
                  <a:lumOff val="25000"/>
                </a:schemeClr>
              </a:solidFill>
            </a:endParaRPr>
          </a:p>
        </p:txBody>
      </p:sp>
      <p:sp>
        <p:nvSpPr>
          <p:cNvPr id="5" name="Прямоугольник 4"/>
          <p:cNvSpPr/>
          <p:nvPr/>
        </p:nvSpPr>
        <p:spPr>
          <a:xfrm>
            <a:off x="147167" y="5628382"/>
            <a:ext cx="2977033" cy="830997"/>
          </a:xfrm>
          <a:prstGeom prst="rect">
            <a:avLst/>
          </a:prstGeom>
          <a:noFill/>
        </p:spPr>
        <p:txBody>
          <a:bodyPr wrap="square" lIns="91440" tIns="45720" rIns="91440" bIns="45720">
            <a:spAutoFit/>
          </a:bodyPr>
          <a:lstStyle/>
          <a:p>
            <a:r>
              <a:rPr lang="az-Latn-AZ" sz="1600" b="1" dirty="0" smtClean="0">
                <a:ln w="12700">
                  <a:solidFill>
                    <a:schemeClr val="tx1">
                      <a:lumMod val="65000"/>
                      <a:lumOff val="35000"/>
                    </a:schemeClr>
                  </a:solidFill>
                  <a:prstDash val="solid"/>
                </a:ln>
                <a:solidFill>
                  <a:schemeClr val="tx1">
                    <a:lumMod val="65000"/>
                    <a:lumOff val="35000"/>
                  </a:schemeClr>
                </a:solidFill>
              </a:rPr>
              <a:t>Bakı ş.Azadlıq pr. 151 A</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hlinkClick r:id="rId2"/>
              </a:rPr>
              <a:t>www.idrak-m.com</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rPr>
              <a:t>e-</a:t>
            </a:r>
            <a:r>
              <a:rPr lang="en-US" sz="1600" b="1" dirty="0" err="1" smtClean="0">
                <a:ln w="12700">
                  <a:solidFill>
                    <a:schemeClr val="tx1">
                      <a:lumMod val="65000"/>
                      <a:lumOff val="35000"/>
                    </a:schemeClr>
                  </a:solidFill>
                  <a:prstDash val="solid"/>
                </a:ln>
                <a:solidFill>
                  <a:schemeClr val="tx1">
                    <a:lumMod val="65000"/>
                    <a:lumOff val="35000"/>
                  </a:schemeClr>
                </a:solidFill>
              </a:rPr>
              <a:t>mail:idrakmektebi@rambler.ru</a:t>
            </a:r>
            <a:endParaRPr lang="ru-RU" sz="1600" b="1" cap="none" spc="0" dirty="0">
              <a:ln w="12700">
                <a:solidFill>
                  <a:schemeClr val="tx1">
                    <a:lumMod val="65000"/>
                    <a:lumOff val="35000"/>
                  </a:schemeClr>
                </a:solidFill>
                <a:prstDash val="solid"/>
              </a:ln>
              <a:solidFill>
                <a:schemeClr val="tx1">
                  <a:lumMod val="65000"/>
                  <a:lumOff val="35000"/>
                </a:schemeClr>
              </a:solidFill>
            </a:endParaRPr>
          </a:p>
        </p:txBody>
      </p:sp>
      <p:sp>
        <p:nvSpPr>
          <p:cNvPr id="6" name="Прямоугольник 5"/>
          <p:cNvSpPr/>
          <p:nvPr/>
        </p:nvSpPr>
        <p:spPr>
          <a:xfrm>
            <a:off x="52517" y="1981200"/>
            <a:ext cx="4976683" cy="646331"/>
          </a:xfrm>
          <a:prstGeom prst="rect">
            <a:avLst/>
          </a:prstGeom>
          <a:noFill/>
        </p:spPr>
        <p:txBody>
          <a:bodyPr wrap="none" lIns="91440" tIns="45720" rIns="91440" bIns="45720">
            <a:spAutoFit/>
          </a:bodyPr>
          <a:lstStyle/>
          <a:p>
            <a:pPr algn="just"/>
            <a:r>
              <a:rPr lang="az-Latn-AZ" cap="none" spc="0" dirty="0" smtClean="0">
                <a:ln w="12700">
                  <a:solidFill>
                    <a:srgbClr val="0070C0"/>
                  </a:solidFill>
                  <a:prstDash val="solid"/>
                </a:ln>
                <a:solidFill>
                  <a:srgbClr val="0070C0"/>
                </a:solidFill>
              </a:rPr>
              <a:t>1.Azərbaycan respublikasının təhsil standartı olan</a:t>
            </a:r>
          </a:p>
          <a:p>
            <a:pPr algn="just"/>
            <a:r>
              <a:rPr lang="az-Latn-AZ" dirty="0" smtClean="0">
                <a:ln w="12700">
                  <a:solidFill>
                    <a:srgbClr val="0070C0"/>
                  </a:solidFill>
                  <a:prstDash val="solid"/>
                </a:ln>
                <a:solidFill>
                  <a:srgbClr val="0070C0"/>
                </a:solidFill>
              </a:rPr>
              <a:t>“Milli Kurikulum”un həyata keçirilməsinin əsasları</a:t>
            </a:r>
            <a:endParaRPr lang="ru-RU" cap="none" spc="0" dirty="0">
              <a:ln w="12700">
                <a:solidFill>
                  <a:srgbClr val="0070C0"/>
                </a:solidFill>
                <a:prstDash val="solid"/>
              </a:ln>
              <a:solidFill>
                <a:srgbClr val="0070C0"/>
              </a:solidFill>
            </a:endParaRPr>
          </a:p>
        </p:txBody>
      </p:sp>
      <p:sp>
        <p:nvSpPr>
          <p:cNvPr id="7" name="Прямоугольник 6"/>
          <p:cNvSpPr/>
          <p:nvPr/>
        </p:nvSpPr>
        <p:spPr>
          <a:xfrm>
            <a:off x="76200" y="2640496"/>
            <a:ext cx="5104538" cy="646331"/>
          </a:xfrm>
          <a:prstGeom prst="rect">
            <a:avLst/>
          </a:prstGeom>
          <a:noFill/>
        </p:spPr>
        <p:txBody>
          <a:bodyPr wrap="none" lIns="91440" tIns="45720" rIns="91440" bIns="45720">
            <a:spAutoFit/>
          </a:bodyPr>
          <a:lstStyle/>
          <a:p>
            <a:r>
              <a:rPr lang="az-Latn-AZ" dirty="0" smtClean="0">
                <a:ln w="12700">
                  <a:solidFill>
                    <a:srgbClr val="0070C0"/>
                  </a:solidFill>
                  <a:prstDash val="solid"/>
                </a:ln>
                <a:solidFill>
                  <a:srgbClr val="0070C0"/>
                </a:solidFill>
              </a:rPr>
              <a:t>2. Bünyatovanın Konstruktiv təlim texnoloqiyası və </a:t>
            </a:r>
          </a:p>
          <a:p>
            <a:r>
              <a:rPr lang="az-Latn-AZ" dirty="0" smtClean="0">
                <a:ln w="12700">
                  <a:solidFill>
                    <a:srgbClr val="0070C0"/>
                  </a:solidFill>
                  <a:prstDash val="solid"/>
                </a:ln>
                <a:solidFill>
                  <a:srgbClr val="0070C0"/>
                </a:solidFill>
              </a:rPr>
              <a:t>onun fəal, konstruktivizm təlimlərindən fərqi</a:t>
            </a:r>
            <a:endParaRPr lang="ru-RU" dirty="0">
              <a:ln w="12700">
                <a:solidFill>
                  <a:srgbClr val="0070C0"/>
                </a:solidFill>
                <a:prstDash val="solid"/>
              </a:ln>
              <a:solidFill>
                <a:srgbClr val="0070C0"/>
              </a:solidFill>
            </a:endParaRPr>
          </a:p>
        </p:txBody>
      </p:sp>
      <p:sp>
        <p:nvSpPr>
          <p:cNvPr id="9" name="Прямоугольник 8"/>
          <p:cNvSpPr/>
          <p:nvPr/>
        </p:nvSpPr>
        <p:spPr>
          <a:xfrm>
            <a:off x="-25758" y="3315237"/>
            <a:ext cx="5017976" cy="369332"/>
          </a:xfrm>
          <a:prstGeom prst="rect">
            <a:avLst/>
          </a:prstGeom>
          <a:noFill/>
        </p:spPr>
        <p:txBody>
          <a:bodyPr wrap="none" lIns="91440" tIns="45720" rIns="91440" bIns="45720">
            <a:spAutoFit/>
          </a:bodyPr>
          <a:lstStyle/>
          <a:p>
            <a:pPr algn="ctr"/>
            <a:r>
              <a:rPr lang="az-Latn-AZ" cap="none" spc="0" dirty="0" smtClean="0">
                <a:ln w="12700">
                  <a:solidFill>
                    <a:srgbClr val="0070C0"/>
                  </a:solidFill>
                  <a:prstDash val="solid"/>
                </a:ln>
                <a:solidFill>
                  <a:srgbClr val="0070C0"/>
                </a:solidFill>
              </a:rPr>
              <a:t>3.Konstruktiv Təlimdə dərsin aparılması və dizaynı</a:t>
            </a:r>
            <a:endParaRPr lang="ru-RU" cap="none" spc="0" dirty="0">
              <a:ln w="12700">
                <a:solidFill>
                  <a:srgbClr val="0070C0"/>
                </a:solidFill>
                <a:prstDash val="solid"/>
              </a:ln>
              <a:solidFill>
                <a:srgbClr val="0070C0"/>
              </a:solidFill>
            </a:endParaRPr>
          </a:p>
        </p:txBody>
      </p:sp>
      <p:sp>
        <p:nvSpPr>
          <p:cNvPr id="10" name="Прямоугольник 9"/>
          <p:cNvSpPr/>
          <p:nvPr/>
        </p:nvSpPr>
        <p:spPr>
          <a:xfrm>
            <a:off x="46058" y="3709416"/>
            <a:ext cx="4068742" cy="369332"/>
          </a:xfrm>
          <a:prstGeom prst="rect">
            <a:avLst/>
          </a:prstGeom>
          <a:noFill/>
        </p:spPr>
        <p:txBody>
          <a:bodyPr wrap="none" lIns="91440" tIns="45720" rIns="91440" bIns="45720">
            <a:spAutoFit/>
          </a:bodyPr>
          <a:lstStyle/>
          <a:p>
            <a:pPr algn="ctr"/>
            <a:r>
              <a:rPr lang="az-Latn-AZ" cap="none" spc="0" dirty="0" smtClean="0">
                <a:ln w="12700">
                  <a:solidFill>
                    <a:srgbClr val="0070C0"/>
                  </a:solidFill>
                  <a:prstDash val="solid"/>
                </a:ln>
                <a:solidFill>
                  <a:srgbClr val="0070C0"/>
                </a:solidFill>
              </a:rPr>
              <a:t>4.KT təhsilə hansı dəyişikliklər gətirəcək?</a:t>
            </a:r>
            <a:endParaRPr lang="ru-RU" cap="none" spc="0" dirty="0">
              <a:ln w="12700">
                <a:solidFill>
                  <a:srgbClr val="0070C0"/>
                </a:solidFill>
                <a:prstDash val="solid"/>
              </a:ln>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5800" y="209490"/>
            <a:ext cx="7731348" cy="584775"/>
          </a:xfrm>
          <a:prstGeom prst="rect">
            <a:avLst/>
          </a:prstGeom>
          <a:noFill/>
        </p:spPr>
        <p:txBody>
          <a:bodyPr wrap="none" lIns="91440" tIns="45720" rIns="91440" bIns="45720">
            <a:spAutoFit/>
          </a:bodyPr>
          <a:lstStyle/>
          <a:p>
            <a:pPr algn="ctr"/>
            <a:r>
              <a:rPr lang="en-US" sz="3200" b="1" cap="none" spc="0" dirty="0" err="1"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Az</a:t>
            </a:r>
            <a:r>
              <a:rPr lang="az-Latn-AZ" sz="3200" b="1" dirty="0"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ərbaycan Respublikası Kurikulum Mərkəzi</a:t>
            </a:r>
            <a:endParaRPr lang="ru-RU" sz="3200" b="1" cap="none" spc="0" dirty="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endParaRPr>
          </a:p>
        </p:txBody>
      </p:sp>
      <p:sp>
        <p:nvSpPr>
          <p:cNvPr id="3" name="Прямоугольник 2"/>
          <p:cNvSpPr/>
          <p:nvPr/>
        </p:nvSpPr>
        <p:spPr>
          <a:xfrm>
            <a:off x="431442" y="927279"/>
            <a:ext cx="8130303" cy="400110"/>
          </a:xfrm>
          <a:prstGeom prst="rect">
            <a:avLst/>
          </a:prstGeom>
          <a:noFill/>
        </p:spPr>
        <p:txBody>
          <a:bodyPr wrap="none" lIns="91440" tIns="45720" rIns="91440" bIns="45720">
            <a:spAutoFit/>
          </a:bodyPr>
          <a:lstStyle/>
          <a:p>
            <a:pPr algn="ctr"/>
            <a:r>
              <a:rPr lang="az-Latn-AZ" sz="20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Konstruktiv Təlim texnologiyası və nanopsixopedaqoqikanın perspektivləri</a:t>
            </a:r>
            <a:endParaRPr lang="ru-RU" sz="2000" b="1" cap="none" spc="0" dirty="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p:txBody>
      </p:sp>
      <p:sp>
        <p:nvSpPr>
          <p:cNvPr id="5" name="Прямоугольник 4"/>
          <p:cNvSpPr/>
          <p:nvPr/>
        </p:nvSpPr>
        <p:spPr>
          <a:xfrm>
            <a:off x="147167" y="5628382"/>
            <a:ext cx="2977033" cy="830997"/>
          </a:xfrm>
          <a:prstGeom prst="rect">
            <a:avLst/>
          </a:prstGeom>
          <a:noFill/>
        </p:spPr>
        <p:txBody>
          <a:bodyPr wrap="square" lIns="91440" tIns="45720" rIns="91440" bIns="45720">
            <a:spAutoFit/>
          </a:bodyPr>
          <a:lstStyle/>
          <a:p>
            <a:r>
              <a:rPr lang="az-Latn-AZ" sz="1600" b="1" dirty="0" smtClean="0">
                <a:ln w="12700">
                  <a:solidFill>
                    <a:schemeClr val="tx1">
                      <a:lumMod val="65000"/>
                      <a:lumOff val="35000"/>
                    </a:schemeClr>
                  </a:solidFill>
                  <a:prstDash val="solid"/>
                </a:ln>
                <a:solidFill>
                  <a:schemeClr val="tx1">
                    <a:lumMod val="65000"/>
                    <a:lumOff val="35000"/>
                  </a:schemeClr>
                </a:solidFill>
              </a:rPr>
              <a:t>Bakı ş.Azadlıq pr. 151 A</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hlinkClick r:id="rId2"/>
              </a:rPr>
              <a:t>www.idrak-m.com</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rPr>
              <a:t>e-</a:t>
            </a:r>
            <a:r>
              <a:rPr lang="en-US" sz="1600" b="1" dirty="0" err="1" smtClean="0">
                <a:ln w="12700">
                  <a:solidFill>
                    <a:schemeClr val="tx1">
                      <a:lumMod val="65000"/>
                      <a:lumOff val="35000"/>
                    </a:schemeClr>
                  </a:solidFill>
                  <a:prstDash val="solid"/>
                </a:ln>
                <a:solidFill>
                  <a:schemeClr val="tx1">
                    <a:lumMod val="65000"/>
                    <a:lumOff val="35000"/>
                  </a:schemeClr>
                </a:solidFill>
              </a:rPr>
              <a:t>mail:idrakmektebi@rambler.ru</a:t>
            </a:r>
            <a:endParaRPr lang="ru-RU" sz="1600" b="1" cap="none" spc="0" dirty="0">
              <a:ln w="12700">
                <a:solidFill>
                  <a:schemeClr val="tx1">
                    <a:lumMod val="65000"/>
                    <a:lumOff val="35000"/>
                  </a:schemeClr>
                </a:solidFill>
                <a:prstDash val="solid"/>
              </a:ln>
              <a:solidFill>
                <a:schemeClr val="tx1">
                  <a:lumMod val="65000"/>
                  <a:lumOff val="35000"/>
                </a:schemeClr>
              </a:solidFill>
            </a:endParaRPr>
          </a:p>
        </p:txBody>
      </p:sp>
      <p:sp>
        <p:nvSpPr>
          <p:cNvPr id="6" name="Прямоугольник 5"/>
          <p:cNvSpPr/>
          <p:nvPr/>
        </p:nvSpPr>
        <p:spPr>
          <a:xfrm>
            <a:off x="272546" y="2514600"/>
            <a:ext cx="8719054" cy="1077218"/>
          </a:xfrm>
          <a:prstGeom prst="rect">
            <a:avLst/>
          </a:prstGeom>
          <a:noFill/>
        </p:spPr>
        <p:txBody>
          <a:bodyPr wrap="none" lIns="91440" tIns="45720" rIns="91440" bIns="45720">
            <a:spAutoFit/>
          </a:bodyPr>
          <a:lstStyle/>
          <a:p>
            <a:pPr algn="just"/>
            <a:r>
              <a:rPr lang="az-Latn-AZ" sz="3200" b="1" cap="none" spc="0" dirty="0" smtClean="0">
                <a:ln w="12700">
                  <a:solidFill>
                    <a:srgbClr val="0070C0"/>
                  </a:solidFill>
                  <a:prstDash val="solid"/>
                </a:ln>
                <a:solidFill>
                  <a:srgbClr val="0070C0"/>
                </a:solidFill>
              </a:rPr>
              <a:t>Azərbaycan respublikasının təhsil standartı olan</a:t>
            </a:r>
          </a:p>
          <a:p>
            <a:pPr algn="just"/>
            <a:r>
              <a:rPr lang="az-Latn-AZ" sz="3200" b="1" dirty="0" smtClean="0">
                <a:ln w="12700">
                  <a:solidFill>
                    <a:srgbClr val="0070C0"/>
                  </a:solidFill>
                  <a:prstDash val="solid"/>
                </a:ln>
                <a:solidFill>
                  <a:srgbClr val="0070C0"/>
                </a:solidFill>
              </a:rPr>
              <a:t>“Milli Kurikulum”un həyata keçirilməsinin əsasları</a:t>
            </a:r>
            <a:endParaRPr lang="ru-RU" sz="3200" b="1" cap="none" spc="0" dirty="0">
              <a:ln w="12700">
                <a:solidFill>
                  <a:srgbClr val="0070C0"/>
                </a:solidFill>
                <a:prstDash val="solid"/>
              </a:ln>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sxem"/>
          <p:cNvPicPr>
            <a:picLocks noChangeAspect="1" noChangeArrowheads="1"/>
          </p:cNvPicPr>
          <p:nvPr/>
        </p:nvPicPr>
        <p:blipFill>
          <a:blip r:embed="rId2" cstate="print"/>
          <a:srcRect/>
          <a:stretch>
            <a:fillRect/>
          </a:stretch>
        </p:blipFill>
        <p:spPr bwMode="auto">
          <a:xfrm>
            <a:off x="1524000" y="1389168"/>
            <a:ext cx="6858000" cy="5316432"/>
          </a:xfrm>
          <a:prstGeom prst="rect">
            <a:avLst/>
          </a:prstGeom>
          <a:noFill/>
        </p:spPr>
      </p:pic>
      <p:sp>
        <p:nvSpPr>
          <p:cNvPr id="2" name="Прямоугольник 1"/>
          <p:cNvSpPr/>
          <p:nvPr/>
        </p:nvSpPr>
        <p:spPr>
          <a:xfrm>
            <a:off x="685800" y="209490"/>
            <a:ext cx="7731348" cy="584775"/>
          </a:xfrm>
          <a:prstGeom prst="rect">
            <a:avLst/>
          </a:prstGeom>
          <a:noFill/>
        </p:spPr>
        <p:txBody>
          <a:bodyPr wrap="none" lIns="91440" tIns="45720" rIns="91440" bIns="45720">
            <a:spAutoFit/>
          </a:bodyPr>
          <a:lstStyle/>
          <a:p>
            <a:pPr algn="ctr"/>
            <a:r>
              <a:rPr lang="en-US" sz="3200" b="1" cap="none" spc="0" dirty="0" err="1"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Az</a:t>
            </a:r>
            <a:r>
              <a:rPr lang="az-Latn-AZ" sz="3200" b="1" dirty="0"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ərbaycan Respublikası Kurikulum Mərkəzi</a:t>
            </a:r>
            <a:endParaRPr lang="ru-RU" sz="3200" b="1" cap="none" spc="0" dirty="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endParaRPr>
          </a:p>
        </p:txBody>
      </p:sp>
      <p:sp>
        <p:nvSpPr>
          <p:cNvPr id="3" name="Прямоугольник 2"/>
          <p:cNvSpPr/>
          <p:nvPr/>
        </p:nvSpPr>
        <p:spPr>
          <a:xfrm>
            <a:off x="431442" y="927279"/>
            <a:ext cx="8130303" cy="400110"/>
          </a:xfrm>
          <a:prstGeom prst="rect">
            <a:avLst/>
          </a:prstGeom>
          <a:noFill/>
        </p:spPr>
        <p:txBody>
          <a:bodyPr wrap="none" lIns="91440" tIns="45720" rIns="91440" bIns="45720">
            <a:spAutoFit/>
          </a:bodyPr>
          <a:lstStyle/>
          <a:p>
            <a:pPr algn="ctr"/>
            <a:r>
              <a:rPr lang="az-Latn-AZ" sz="20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Konstruktiv Təlim texnologiyası və nanopsixopedaqoqikanın perspektivləri</a:t>
            </a:r>
            <a:endParaRPr lang="ru-RU" sz="2000" b="1" cap="none" spc="0" dirty="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p:txBody>
      </p:sp>
      <p:sp>
        <p:nvSpPr>
          <p:cNvPr id="5" name="Прямоугольник 4"/>
          <p:cNvSpPr/>
          <p:nvPr/>
        </p:nvSpPr>
        <p:spPr>
          <a:xfrm>
            <a:off x="147167" y="5628382"/>
            <a:ext cx="2977033" cy="830997"/>
          </a:xfrm>
          <a:prstGeom prst="rect">
            <a:avLst/>
          </a:prstGeom>
          <a:noFill/>
        </p:spPr>
        <p:txBody>
          <a:bodyPr wrap="square" lIns="91440" tIns="45720" rIns="91440" bIns="45720">
            <a:spAutoFit/>
          </a:bodyPr>
          <a:lstStyle/>
          <a:p>
            <a:r>
              <a:rPr lang="az-Latn-AZ" sz="1600" b="1" dirty="0" smtClean="0">
                <a:ln w="12700">
                  <a:solidFill>
                    <a:schemeClr val="tx1">
                      <a:lumMod val="65000"/>
                      <a:lumOff val="35000"/>
                    </a:schemeClr>
                  </a:solidFill>
                  <a:prstDash val="solid"/>
                </a:ln>
                <a:solidFill>
                  <a:schemeClr val="tx1">
                    <a:lumMod val="65000"/>
                    <a:lumOff val="35000"/>
                  </a:schemeClr>
                </a:solidFill>
              </a:rPr>
              <a:t>Bakı ş.Azadlıq pr. 151 A</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hlinkClick r:id="rId3"/>
              </a:rPr>
              <a:t>www.idrak-m.com</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rPr>
              <a:t>e-</a:t>
            </a:r>
            <a:r>
              <a:rPr lang="en-US" sz="1600" b="1" dirty="0" err="1" smtClean="0">
                <a:ln w="12700">
                  <a:solidFill>
                    <a:schemeClr val="tx1">
                      <a:lumMod val="65000"/>
                      <a:lumOff val="35000"/>
                    </a:schemeClr>
                  </a:solidFill>
                  <a:prstDash val="solid"/>
                </a:ln>
                <a:solidFill>
                  <a:schemeClr val="tx1">
                    <a:lumMod val="65000"/>
                    <a:lumOff val="35000"/>
                  </a:schemeClr>
                </a:solidFill>
              </a:rPr>
              <a:t>mail:idrakmektebi@rambler.ru</a:t>
            </a:r>
            <a:endParaRPr lang="ru-RU" sz="1600" b="1" cap="none" spc="0" dirty="0">
              <a:ln w="12700">
                <a:solidFill>
                  <a:schemeClr val="tx1">
                    <a:lumMod val="65000"/>
                    <a:lumOff val="35000"/>
                  </a:schemeClr>
                </a:solidFill>
                <a:prstDash val="solid"/>
              </a:ln>
              <a:solidFill>
                <a:schemeClr val="tx1">
                  <a:lumMod val="65000"/>
                  <a:lumOff val="3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7"/>
          <p:cNvGrpSpPr>
            <a:grpSpLocks/>
          </p:cNvGrpSpPr>
          <p:nvPr/>
        </p:nvGrpSpPr>
        <p:grpSpPr bwMode="auto">
          <a:xfrm>
            <a:off x="250825" y="1557338"/>
            <a:ext cx="2895600" cy="2098675"/>
            <a:chOff x="204" y="1221"/>
            <a:chExt cx="1824" cy="1322"/>
          </a:xfrm>
        </p:grpSpPr>
        <p:grpSp>
          <p:nvGrpSpPr>
            <p:cNvPr id="3" name="Group 22"/>
            <p:cNvGrpSpPr>
              <a:grpSpLocks/>
            </p:cNvGrpSpPr>
            <p:nvPr/>
          </p:nvGrpSpPr>
          <p:grpSpPr bwMode="auto">
            <a:xfrm>
              <a:off x="249" y="1472"/>
              <a:ext cx="1679" cy="1071"/>
              <a:chOff x="356" y="1342"/>
              <a:chExt cx="1679" cy="1071"/>
            </a:xfrm>
          </p:grpSpPr>
          <p:sp>
            <p:nvSpPr>
              <p:cNvPr id="5" name="WordArt 5"/>
              <p:cNvSpPr>
                <a:spLocks noChangeArrowheads="1" noChangeShapeType="1" noTextEdit="1"/>
              </p:cNvSpPr>
              <p:nvPr/>
            </p:nvSpPr>
            <p:spPr bwMode="auto">
              <a:xfrm>
                <a:off x="356" y="1342"/>
                <a:ext cx="1614" cy="162"/>
              </a:xfrm>
              <a:prstGeom prst="rect">
                <a:avLst/>
              </a:prstGeom>
            </p:spPr>
            <p:txBody>
              <a:bodyPr wrap="none" fromWordArt="1">
                <a:prstTxWarp prst="textPlain">
                  <a:avLst>
                    <a:gd name="adj" fmla="val 50000"/>
                  </a:avLst>
                </a:prstTxWarp>
              </a:bodyPr>
              <a:lstStyle/>
              <a:p>
                <a:pPr algn="ctr"/>
                <a:r>
                  <a:rPr lang="en-US" kern="10" dirty="0">
                    <a:ln w="9525">
                      <a:solidFill>
                        <a:srgbClr val="0070C0"/>
                      </a:solidFill>
                      <a:round/>
                      <a:headEnd/>
                      <a:tailEnd/>
                    </a:ln>
                    <a:solidFill>
                      <a:srgbClr val="0070C0"/>
                    </a:solidFill>
                    <a:cs typeface="Arial"/>
                  </a:rPr>
                  <a:t>1. </a:t>
                </a:r>
                <a:r>
                  <a:rPr lang="en-US" kern="10" dirty="0" err="1">
                    <a:ln w="9525">
                      <a:solidFill>
                        <a:srgbClr val="0070C0"/>
                      </a:solidFill>
                      <a:round/>
                      <a:headEnd/>
                      <a:tailEnd/>
                    </a:ln>
                    <a:solidFill>
                      <a:srgbClr val="0070C0"/>
                    </a:solidFill>
                    <a:cs typeface="Arial"/>
                  </a:rPr>
                  <a:t>Birləşdirmə</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strukturları</a:t>
                </a:r>
                <a:endParaRPr lang="ru-RU" kern="10" dirty="0">
                  <a:ln w="9525">
                    <a:solidFill>
                      <a:srgbClr val="0070C0"/>
                    </a:solidFill>
                    <a:round/>
                    <a:headEnd/>
                    <a:tailEnd/>
                  </a:ln>
                  <a:solidFill>
                    <a:srgbClr val="0070C0"/>
                  </a:solidFill>
                  <a:cs typeface="Arial"/>
                </a:endParaRPr>
              </a:p>
            </p:txBody>
          </p:sp>
          <p:sp>
            <p:nvSpPr>
              <p:cNvPr id="6" name="WordArt 6"/>
              <p:cNvSpPr>
                <a:spLocks noChangeArrowheads="1" noChangeShapeType="1" noTextEdit="1"/>
              </p:cNvSpPr>
              <p:nvPr/>
            </p:nvSpPr>
            <p:spPr bwMode="auto">
              <a:xfrm>
                <a:off x="360" y="1568"/>
                <a:ext cx="1386" cy="162"/>
              </a:xfrm>
              <a:prstGeom prst="rect">
                <a:avLst/>
              </a:prstGeom>
            </p:spPr>
            <p:txBody>
              <a:bodyPr wrap="none" fromWordArt="1">
                <a:prstTxWarp prst="textPlain">
                  <a:avLst>
                    <a:gd name="adj" fmla="val 50000"/>
                  </a:avLst>
                </a:prstTxWarp>
              </a:bodyPr>
              <a:lstStyle/>
              <a:p>
                <a:pPr algn="ctr"/>
                <a:r>
                  <a:rPr lang="en-US" kern="10" dirty="0">
                    <a:ln w="9525">
                      <a:solidFill>
                        <a:srgbClr val="0070C0"/>
                      </a:solidFill>
                      <a:round/>
                      <a:headEnd/>
                      <a:tailEnd/>
                    </a:ln>
                    <a:solidFill>
                      <a:srgbClr val="0070C0"/>
                    </a:solidFill>
                    <a:latin typeface="Arial"/>
                    <a:cs typeface="Arial"/>
                  </a:rPr>
                  <a:t>2. </a:t>
                </a:r>
                <a:r>
                  <a:rPr lang="en-US" kern="10" dirty="0" err="1">
                    <a:ln w="9525">
                      <a:solidFill>
                        <a:srgbClr val="0070C0"/>
                      </a:solidFill>
                      <a:round/>
                      <a:headEnd/>
                      <a:tailEnd/>
                    </a:ln>
                    <a:solidFill>
                      <a:srgbClr val="0070C0"/>
                    </a:solidFill>
                    <a:latin typeface="Arial"/>
                    <a:cs typeface="Arial"/>
                  </a:rPr>
                  <a:t>Qayıdış</a:t>
                </a:r>
                <a:r>
                  <a:rPr lang="en-US" kern="10" dirty="0">
                    <a:ln w="9525">
                      <a:solidFill>
                        <a:srgbClr val="0070C0"/>
                      </a:solidFill>
                      <a:round/>
                      <a:headEnd/>
                      <a:tailEnd/>
                    </a:ln>
                    <a:solidFill>
                      <a:srgbClr val="0070C0"/>
                    </a:solidFill>
                    <a:latin typeface="Arial"/>
                    <a:cs typeface="Arial"/>
                  </a:rPr>
                  <a:t> </a:t>
                </a:r>
                <a:r>
                  <a:rPr lang="en-US" kern="10" dirty="0" err="1">
                    <a:ln w="9525">
                      <a:solidFill>
                        <a:srgbClr val="0070C0"/>
                      </a:solidFill>
                      <a:round/>
                      <a:headEnd/>
                      <a:tailEnd/>
                    </a:ln>
                    <a:solidFill>
                      <a:srgbClr val="0070C0"/>
                    </a:solidFill>
                    <a:cs typeface="Arial"/>
                  </a:rPr>
                  <a:t>strukturları</a:t>
                </a:r>
                <a:endParaRPr lang="ru-RU" kern="10" dirty="0">
                  <a:ln w="9525">
                    <a:solidFill>
                      <a:srgbClr val="0070C0"/>
                    </a:solidFill>
                    <a:round/>
                    <a:headEnd/>
                    <a:tailEnd/>
                  </a:ln>
                  <a:solidFill>
                    <a:srgbClr val="0070C0"/>
                  </a:solidFill>
                  <a:cs typeface="Arial"/>
                </a:endParaRPr>
              </a:p>
            </p:txBody>
          </p:sp>
          <p:sp>
            <p:nvSpPr>
              <p:cNvPr id="7" name="WordArt 7"/>
              <p:cNvSpPr>
                <a:spLocks noChangeArrowheads="1" noChangeShapeType="1" noTextEdit="1"/>
              </p:cNvSpPr>
              <p:nvPr/>
            </p:nvSpPr>
            <p:spPr bwMode="auto">
              <a:xfrm>
                <a:off x="380" y="1782"/>
                <a:ext cx="1488" cy="162"/>
              </a:xfrm>
              <a:prstGeom prst="rect">
                <a:avLst/>
              </a:prstGeom>
            </p:spPr>
            <p:txBody>
              <a:bodyPr wrap="none" fromWordArt="1">
                <a:prstTxWarp prst="textPlain">
                  <a:avLst>
                    <a:gd name="adj" fmla="val 50000"/>
                  </a:avLst>
                </a:prstTxWarp>
              </a:bodyPr>
              <a:lstStyle/>
              <a:p>
                <a:pPr algn="ctr"/>
                <a:r>
                  <a:rPr lang="en-US" kern="10" dirty="0">
                    <a:ln w="9525">
                      <a:solidFill>
                        <a:srgbClr val="0070C0"/>
                      </a:solidFill>
                      <a:round/>
                      <a:headEnd/>
                      <a:tailEnd/>
                    </a:ln>
                    <a:solidFill>
                      <a:srgbClr val="0070C0"/>
                    </a:solidFill>
                    <a:latin typeface="Arial"/>
                    <a:cs typeface="Arial"/>
                  </a:rPr>
                  <a:t>3. </a:t>
                </a:r>
                <a:r>
                  <a:rPr lang="en-US" kern="10" dirty="0" err="1">
                    <a:ln w="9525">
                      <a:solidFill>
                        <a:srgbClr val="0070C0"/>
                      </a:solidFill>
                      <a:round/>
                      <a:headEnd/>
                      <a:tailEnd/>
                    </a:ln>
                    <a:solidFill>
                      <a:srgbClr val="0070C0"/>
                    </a:solidFill>
                    <a:cs typeface="Arial"/>
                  </a:rPr>
                  <a:t>Assosiativ</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strukturlar</a:t>
                </a:r>
                <a:endParaRPr lang="ru-RU" kern="10" dirty="0">
                  <a:ln w="9525">
                    <a:solidFill>
                      <a:srgbClr val="0070C0"/>
                    </a:solidFill>
                    <a:round/>
                    <a:headEnd/>
                    <a:tailEnd/>
                  </a:ln>
                  <a:solidFill>
                    <a:srgbClr val="0070C0"/>
                  </a:solidFill>
                  <a:cs typeface="Arial"/>
                </a:endParaRPr>
              </a:p>
            </p:txBody>
          </p:sp>
          <p:sp>
            <p:nvSpPr>
              <p:cNvPr id="8" name="WordArt 8"/>
              <p:cNvSpPr>
                <a:spLocks noChangeArrowheads="1" noChangeShapeType="1" noTextEdit="1"/>
              </p:cNvSpPr>
              <p:nvPr/>
            </p:nvSpPr>
            <p:spPr bwMode="auto">
              <a:xfrm>
                <a:off x="369" y="2029"/>
                <a:ext cx="1314" cy="162"/>
              </a:xfrm>
              <a:prstGeom prst="rect">
                <a:avLst/>
              </a:prstGeom>
            </p:spPr>
            <p:txBody>
              <a:bodyPr wrap="none" fromWordArt="1">
                <a:prstTxWarp prst="textPlain">
                  <a:avLst>
                    <a:gd name="adj" fmla="val 50000"/>
                  </a:avLst>
                </a:prstTxWarp>
              </a:bodyPr>
              <a:lstStyle/>
              <a:p>
                <a:pPr algn="ctr"/>
                <a:r>
                  <a:rPr lang="en-US" kern="10" dirty="0">
                    <a:ln w="9525">
                      <a:solidFill>
                        <a:srgbClr val="0070C0"/>
                      </a:solidFill>
                      <a:round/>
                      <a:headEnd/>
                      <a:tailEnd/>
                    </a:ln>
                    <a:solidFill>
                      <a:srgbClr val="0070C0"/>
                    </a:solidFill>
                    <a:latin typeface="Arial"/>
                    <a:cs typeface="Arial"/>
                  </a:rPr>
                  <a:t>4. </a:t>
                </a:r>
                <a:r>
                  <a:rPr lang="en-US" kern="10" dirty="0" err="1">
                    <a:ln w="9525">
                      <a:solidFill>
                        <a:srgbClr val="0070C0"/>
                      </a:solidFill>
                      <a:round/>
                      <a:headEnd/>
                      <a:tailEnd/>
                    </a:ln>
                    <a:solidFill>
                      <a:srgbClr val="0070C0"/>
                    </a:solidFill>
                    <a:cs typeface="Arial"/>
                  </a:rPr>
                  <a:t>Eynilik</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strukturları</a:t>
                </a:r>
                <a:endParaRPr lang="ru-RU" kern="10" dirty="0">
                  <a:ln w="9525">
                    <a:solidFill>
                      <a:srgbClr val="0070C0"/>
                    </a:solidFill>
                    <a:round/>
                    <a:headEnd/>
                    <a:tailEnd/>
                  </a:ln>
                  <a:solidFill>
                    <a:srgbClr val="0070C0"/>
                  </a:solidFill>
                  <a:cs typeface="Arial"/>
                </a:endParaRPr>
              </a:p>
            </p:txBody>
          </p:sp>
          <p:sp>
            <p:nvSpPr>
              <p:cNvPr id="9" name="WordArt 9"/>
              <p:cNvSpPr>
                <a:spLocks noChangeArrowheads="1" noChangeShapeType="1" noTextEdit="1"/>
              </p:cNvSpPr>
              <p:nvPr/>
            </p:nvSpPr>
            <p:spPr bwMode="auto">
              <a:xfrm>
                <a:off x="385" y="2251"/>
                <a:ext cx="1650" cy="162"/>
              </a:xfrm>
              <a:prstGeom prst="rect">
                <a:avLst/>
              </a:prstGeom>
            </p:spPr>
            <p:txBody>
              <a:bodyPr wrap="none" fromWordArt="1">
                <a:prstTxWarp prst="textPlain">
                  <a:avLst>
                    <a:gd name="adj" fmla="val 50000"/>
                  </a:avLst>
                </a:prstTxWarp>
              </a:bodyPr>
              <a:lstStyle/>
              <a:p>
                <a:pPr algn="ctr"/>
                <a:r>
                  <a:rPr lang="en-US" kern="10" dirty="0">
                    <a:ln w="9525">
                      <a:solidFill>
                        <a:srgbClr val="0070C0"/>
                      </a:solidFill>
                      <a:round/>
                      <a:headEnd/>
                      <a:tailEnd/>
                    </a:ln>
                    <a:solidFill>
                      <a:srgbClr val="0070C0"/>
                    </a:solidFill>
                    <a:latin typeface="Arial"/>
                    <a:cs typeface="Arial"/>
                  </a:rPr>
                  <a:t>5</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Ləğv</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olunan</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strukturlar</a:t>
                </a:r>
                <a:endParaRPr lang="ru-RU" kern="10" dirty="0">
                  <a:ln w="9525">
                    <a:solidFill>
                      <a:srgbClr val="0070C0"/>
                    </a:solidFill>
                    <a:round/>
                    <a:headEnd/>
                    <a:tailEnd/>
                  </a:ln>
                  <a:solidFill>
                    <a:srgbClr val="0070C0"/>
                  </a:solidFill>
                  <a:cs typeface="Arial"/>
                </a:endParaRPr>
              </a:p>
            </p:txBody>
          </p:sp>
        </p:grpSp>
        <p:sp>
          <p:nvSpPr>
            <p:cNvPr id="4" name="WordArt 18"/>
            <p:cNvSpPr>
              <a:spLocks noChangeArrowheads="1" noChangeShapeType="1" noTextEdit="1"/>
            </p:cNvSpPr>
            <p:nvPr/>
          </p:nvSpPr>
          <p:spPr bwMode="auto">
            <a:xfrm>
              <a:off x="204" y="1221"/>
              <a:ext cx="1824" cy="162"/>
            </a:xfrm>
            <a:prstGeom prst="rect">
              <a:avLst/>
            </a:prstGeom>
          </p:spPr>
          <p:txBody>
            <a:bodyPr wrap="none" fromWordArt="1">
              <a:prstTxWarp prst="textPlain">
                <a:avLst>
                  <a:gd name="adj" fmla="val 5000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a:cs typeface="Arial"/>
                </a:rPr>
                <a:t>2</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Biliyin</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məntiqi</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strukturları</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a:cs typeface="Arial"/>
                </a:rPr>
                <a:t>.</a:t>
              </a:r>
              <a:endParaRPr lang="ru-RU"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a:cs typeface="Arial"/>
              </a:endParaRPr>
            </a:p>
          </p:txBody>
        </p:sp>
      </p:grpSp>
      <p:grpSp>
        <p:nvGrpSpPr>
          <p:cNvPr id="10" name="Group 39"/>
          <p:cNvGrpSpPr>
            <a:grpSpLocks/>
          </p:cNvGrpSpPr>
          <p:nvPr/>
        </p:nvGrpSpPr>
        <p:grpSpPr bwMode="auto">
          <a:xfrm>
            <a:off x="266763" y="4227576"/>
            <a:ext cx="3884613" cy="2203450"/>
            <a:chOff x="818" y="2798"/>
            <a:chExt cx="2447" cy="1388"/>
          </a:xfrm>
        </p:grpSpPr>
        <p:grpSp>
          <p:nvGrpSpPr>
            <p:cNvPr id="11" name="Group 23"/>
            <p:cNvGrpSpPr>
              <a:grpSpLocks/>
            </p:cNvGrpSpPr>
            <p:nvPr/>
          </p:nvGrpSpPr>
          <p:grpSpPr bwMode="auto">
            <a:xfrm>
              <a:off x="1183" y="3080"/>
              <a:ext cx="2082" cy="1106"/>
              <a:chOff x="3288" y="2614"/>
              <a:chExt cx="2082" cy="1106"/>
            </a:xfrm>
          </p:grpSpPr>
          <p:sp>
            <p:nvSpPr>
              <p:cNvPr id="13" name="WordArt 11"/>
              <p:cNvSpPr>
                <a:spLocks noChangeArrowheads="1" noChangeShapeType="1" noTextEdit="1"/>
              </p:cNvSpPr>
              <p:nvPr/>
            </p:nvSpPr>
            <p:spPr bwMode="auto">
              <a:xfrm>
                <a:off x="3288" y="2614"/>
                <a:ext cx="2082"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Təfəkkürün</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məntiqi</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əməliyyatları</a:t>
                </a:r>
                <a:endParaRPr lang="ru-RU" kern="10" dirty="0">
                  <a:ln w="9525">
                    <a:solidFill>
                      <a:srgbClr val="0070C0"/>
                    </a:solidFill>
                    <a:round/>
                    <a:headEnd/>
                    <a:tailEnd/>
                  </a:ln>
                  <a:solidFill>
                    <a:srgbClr val="0070C0"/>
                  </a:solidFill>
                  <a:cs typeface="Arial"/>
                </a:endParaRPr>
              </a:p>
            </p:txBody>
          </p:sp>
          <p:sp>
            <p:nvSpPr>
              <p:cNvPr id="14" name="WordArt 12"/>
              <p:cNvSpPr>
                <a:spLocks noChangeArrowheads="1" noChangeShapeType="1" noTextEdit="1"/>
              </p:cNvSpPr>
              <p:nvPr/>
            </p:nvSpPr>
            <p:spPr bwMode="auto">
              <a:xfrm>
                <a:off x="3294" y="2854"/>
                <a:ext cx="1566"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Serialaşdırma</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əməliyyatı</a:t>
                </a:r>
                <a:endParaRPr lang="ru-RU" kern="10" dirty="0">
                  <a:ln w="9525">
                    <a:solidFill>
                      <a:srgbClr val="0070C0"/>
                    </a:solidFill>
                    <a:round/>
                    <a:headEnd/>
                    <a:tailEnd/>
                  </a:ln>
                  <a:solidFill>
                    <a:srgbClr val="0070C0"/>
                  </a:solidFill>
                  <a:cs typeface="Arial"/>
                </a:endParaRPr>
              </a:p>
            </p:txBody>
          </p:sp>
          <p:sp>
            <p:nvSpPr>
              <p:cNvPr id="15" name="WordArt 13"/>
              <p:cNvSpPr>
                <a:spLocks noChangeArrowheads="1" noChangeShapeType="1" noTextEdit="1"/>
              </p:cNvSpPr>
              <p:nvPr/>
            </p:nvSpPr>
            <p:spPr bwMode="auto">
              <a:xfrm>
                <a:off x="3307" y="3094"/>
                <a:ext cx="1722"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Zənginləşdirmə</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əməliyyatı</a:t>
                </a:r>
                <a:r>
                  <a:rPr lang="en-US" kern="10" dirty="0">
                    <a:ln w="9525">
                      <a:solidFill>
                        <a:srgbClr val="0070C0"/>
                      </a:solidFill>
                      <a:round/>
                      <a:headEnd/>
                      <a:tailEnd/>
                    </a:ln>
                    <a:solidFill>
                      <a:srgbClr val="0070C0"/>
                    </a:solidFill>
                    <a:cs typeface="Arial"/>
                  </a:rPr>
                  <a:t>.</a:t>
                </a:r>
                <a:endParaRPr lang="ru-RU" kern="10" dirty="0">
                  <a:ln w="9525">
                    <a:solidFill>
                      <a:srgbClr val="0070C0"/>
                    </a:solidFill>
                    <a:round/>
                    <a:headEnd/>
                    <a:tailEnd/>
                  </a:ln>
                  <a:solidFill>
                    <a:srgbClr val="0070C0"/>
                  </a:solidFill>
                  <a:cs typeface="Arial"/>
                </a:endParaRPr>
              </a:p>
            </p:txBody>
          </p:sp>
          <p:sp>
            <p:nvSpPr>
              <p:cNvPr id="16" name="WordArt 14"/>
              <p:cNvSpPr>
                <a:spLocks noChangeArrowheads="1" noChangeShapeType="1" noTextEdit="1"/>
              </p:cNvSpPr>
              <p:nvPr/>
            </p:nvSpPr>
            <p:spPr bwMode="auto">
              <a:xfrm>
                <a:off x="3326" y="3321"/>
                <a:ext cx="1506"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Dəyişdirilmə</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əməliyyatı</a:t>
                </a:r>
                <a:r>
                  <a:rPr lang="en-US" kern="10" dirty="0">
                    <a:ln w="9525">
                      <a:solidFill>
                        <a:srgbClr val="0070C0"/>
                      </a:solidFill>
                      <a:round/>
                      <a:headEnd/>
                      <a:tailEnd/>
                    </a:ln>
                    <a:solidFill>
                      <a:srgbClr val="0070C0"/>
                    </a:solidFill>
                    <a:cs typeface="Arial"/>
                  </a:rPr>
                  <a:t>.</a:t>
                </a:r>
                <a:endParaRPr lang="ru-RU" kern="10" dirty="0">
                  <a:ln w="9525">
                    <a:solidFill>
                      <a:srgbClr val="0070C0"/>
                    </a:solidFill>
                    <a:round/>
                    <a:headEnd/>
                    <a:tailEnd/>
                  </a:ln>
                  <a:solidFill>
                    <a:srgbClr val="0070C0"/>
                  </a:solidFill>
                  <a:cs typeface="Arial"/>
                </a:endParaRPr>
              </a:p>
            </p:txBody>
          </p:sp>
          <p:sp>
            <p:nvSpPr>
              <p:cNvPr id="17" name="WordArt 15"/>
              <p:cNvSpPr>
                <a:spLocks noChangeArrowheads="1" noChangeShapeType="1" noTextEdit="1"/>
              </p:cNvSpPr>
              <p:nvPr/>
            </p:nvSpPr>
            <p:spPr bwMode="auto">
              <a:xfrm>
                <a:off x="3334" y="3558"/>
                <a:ext cx="1434"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Multiplikativ</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əməliyyat</a:t>
                </a:r>
                <a:r>
                  <a:rPr lang="en-US" kern="10" dirty="0">
                    <a:ln w="9525">
                      <a:solidFill>
                        <a:srgbClr val="0070C0"/>
                      </a:solidFill>
                      <a:round/>
                      <a:headEnd/>
                      <a:tailEnd/>
                    </a:ln>
                    <a:solidFill>
                      <a:srgbClr val="0070C0"/>
                    </a:solidFill>
                    <a:cs typeface="Arial"/>
                  </a:rPr>
                  <a:t>.</a:t>
                </a:r>
                <a:endParaRPr lang="ru-RU" kern="10" dirty="0">
                  <a:ln w="9525">
                    <a:solidFill>
                      <a:srgbClr val="0070C0"/>
                    </a:solidFill>
                    <a:round/>
                    <a:headEnd/>
                    <a:tailEnd/>
                  </a:ln>
                  <a:solidFill>
                    <a:srgbClr val="0070C0"/>
                  </a:solidFill>
                  <a:cs typeface="Arial"/>
                </a:endParaRPr>
              </a:p>
            </p:txBody>
          </p:sp>
        </p:grpSp>
        <p:sp>
          <p:nvSpPr>
            <p:cNvPr id="12" name="WordArt 19"/>
            <p:cNvSpPr>
              <a:spLocks noChangeArrowheads="1" noChangeShapeType="1" noTextEdit="1"/>
            </p:cNvSpPr>
            <p:nvPr/>
          </p:nvSpPr>
          <p:spPr bwMode="auto">
            <a:xfrm>
              <a:off x="818" y="2798"/>
              <a:ext cx="2286" cy="162"/>
            </a:xfrm>
            <a:prstGeom prst="rect">
              <a:avLst/>
            </a:prstGeom>
          </p:spPr>
          <p:txBody>
            <a:bodyPr wrap="none" fromWordArt="1">
              <a:prstTxWarp prst="textPlain">
                <a:avLst>
                  <a:gd name="adj" fmla="val 5000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3.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Təfəkkürün</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məntiqi</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əməliyyatları</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a:t>
              </a:r>
              <a:endParaRPr lang="ru-RU"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endParaRPr>
            </a:p>
          </p:txBody>
        </p:sp>
      </p:grpSp>
      <p:sp>
        <p:nvSpPr>
          <p:cNvPr id="18" name="WordArt 21"/>
          <p:cNvSpPr>
            <a:spLocks noChangeArrowheads="1" noChangeShapeType="1" noTextEdit="1"/>
          </p:cNvSpPr>
          <p:nvPr/>
        </p:nvSpPr>
        <p:spPr bwMode="auto">
          <a:xfrm>
            <a:off x="684213" y="260350"/>
            <a:ext cx="7429500" cy="400050"/>
          </a:xfrm>
          <a:prstGeom prst="rect">
            <a:avLst/>
          </a:prstGeom>
        </p:spPr>
        <p:txBody>
          <a:bodyPr wrap="none" fromWordArt="1">
            <a:prstTxWarp prst="textPlain">
              <a:avLst>
                <a:gd name="adj" fmla="val 50000"/>
              </a:avLst>
            </a:prstTxWarp>
          </a:bodyPr>
          <a:lstStyle/>
          <a:p>
            <a:pPr algn="ctr"/>
            <a:r>
              <a:rPr lang="en-US" sz="2800" b="1" kern="10" dirty="0" err="1">
                <a:ln w="12700">
                  <a:solidFill>
                    <a:srgbClr val="0070C0"/>
                  </a:solidFill>
                  <a:prstDash val="solid"/>
                </a:ln>
                <a:solidFill>
                  <a:srgbClr val="0070C0"/>
                </a:solidFill>
                <a:effectLst>
                  <a:outerShdw blurRad="50800" dist="38100" dir="2700000" algn="tl" rotWithShape="0">
                    <a:prstClr val="black">
                      <a:alpha val="40000"/>
                    </a:prstClr>
                  </a:outerShdw>
                </a:effectLst>
                <a:cs typeface="Arial"/>
              </a:rPr>
              <a:t>Konstruktiv</a:t>
            </a:r>
            <a:r>
              <a:rPr lang="en-US" sz="2800" b="1" kern="10" dirty="0">
                <a:ln w="12700">
                  <a:solidFill>
                    <a:srgbClr val="0070C0"/>
                  </a:solidFill>
                  <a:prstDash val="solid"/>
                </a:ln>
                <a:solidFill>
                  <a:srgbClr val="0070C0"/>
                </a:solidFill>
                <a:effectLst>
                  <a:outerShdw blurRad="50800" dist="38100" dir="2700000" algn="tl" rotWithShape="0">
                    <a:prstClr val="black">
                      <a:alpha val="40000"/>
                    </a:prstClr>
                  </a:outerShdw>
                </a:effectLst>
                <a:cs typeface="Arial"/>
              </a:rPr>
              <a:t> </a:t>
            </a:r>
            <a:r>
              <a:rPr lang="en-US" sz="2800" b="1" kern="10" dirty="0" err="1">
                <a:ln w="12700">
                  <a:solidFill>
                    <a:srgbClr val="0070C0"/>
                  </a:solidFill>
                  <a:prstDash val="solid"/>
                </a:ln>
                <a:solidFill>
                  <a:srgbClr val="0070C0"/>
                </a:solidFill>
                <a:effectLst>
                  <a:outerShdw blurRad="50800" dist="38100" dir="2700000" algn="tl" rotWithShape="0">
                    <a:prstClr val="black">
                      <a:alpha val="40000"/>
                    </a:prstClr>
                  </a:outerShdw>
                </a:effectLst>
                <a:cs typeface="Arial"/>
              </a:rPr>
              <a:t>təlimdə</a:t>
            </a:r>
            <a:r>
              <a:rPr lang="en-US" sz="2800" b="1" kern="10" dirty="0">
                <a:ln w="12700">
                  <a:solidFill>
                    <a:srgbClr val="0070C0"/>
                  </a:solidFill>
                  <a:prstDash val="solid"/>
                </a:ln>
                <a:solidFill>
                  <a:srgbClr val="0070C0"/>
                </a:solidFill>
                <a:effectLst>
                  <a:outerShdw blurRad="50800" dist="38100" dir="2700000" algn="tl" rotWithShape="0">
                    <a:prstClr val="black">
                      <a:alpha val="40000"/>
                    </a:prstClr>
                  </a:outerShdw>
                </a:effectLst>
                <a:cs typeface="Arial"/>
              </a:rPr>
              <a:t> </a:t>
            </a:r>
            <a:r>
              <a:rPr lang="en-US" sz="2800" b="1" kern="10" dirty="0" err="1">
                <a:ln w="12700">
                  <a:solidFill>
                    <a:srgbClr val="0070C0"/>
                  </a:solidFill>
                  <a:prstDash val="solid"/>
                </a:ln>
                <a:solidFill>
                  <a:srgbClr val="0070C0"/>
                </a:solidFill>
                <a:effectLst>
                  <a:outerShdw blurRad="50800" dist="38100" dir="2700000" algn="tl" rotWithShape="0">
                    <a:prstClr val="black">
                      <a:alpha val="40000"/>
                    </a:prstClr>
                  </a:outerShdw>
                </a:effectLst>
                <a:cs typeface="Arial"/>
              </a:rPr>
              <a:t>aparılan</a:t>
            </a:r>
            <a:r>
              <a:rPr lang="en-US" sz="2800" b="1" kern="10" dirty="0">
                <a:ln w="12700">
                  <a:solidFill>
                    <a:srgbClr val="0070C0"/>
                  </a:solidFill>
                  <a:prstDash val="solid"/>
                </a:ln>
                <a:solidFill>
                  <a:srgbClr val="0070C0"/>
                </a:solidFill>
                <a:effectLst>
                  <a:outerShdw blurRad="50800" dist="38100" dir="2700000" algn="tl" rotWithShape="0">
                    <a:prstClr val="black">
                      <a:alpha val="40000"/>
                    </a:prstClr>
                  </a:outerShdw>
                </a:effectLst>
                <a:cs typeface="Arial"/>
              </a:rPr>
              <a:t> </a:t>
            </a:r>
            <a:r>
              <a:rPr lang="en-US" sz="2800" b="1" kern="10" dirty="0" err="1">
                <a:ln w="12700">
                  <a:solidFill>
                    <a:srgbClr val="0070C0"/>
                  </a:solidFill>
                  <a:prstDash val="solid"/>
                </a:ln>
                <a:solidFill>
                  <a:srgbClr val="0070C0"/>
                </a:solidFill>
                <a:effectLst>
                  <a:outerShdw blurRad="50800" dist="38100" dir="2700000" algn="tl" rotWithShape="0">
                    <a:prstClr val="black">
                      <a:alpha val="40000"/>
                    </a:prstClr>
                  </a:outerShdw>
                </a:effectLst>
                <a:cs typeface="Arial"/>
              </a:rPr>
              <a:t>dərslərin</a:t>
            </a:r>
            <a:r>
              <a:rPr lang="en-US" sz="2800" b="1" kern="10" dirty="0">
                <a:ln w="12700">
                  <a:solidFill>
                    <a:srgbClr val="0070C0"/>
                  </a:solidFill>
                  <a:prstDash val="solid"/>
                </a:ln>
                <a:solidFill>
                  <a:srgbClr val="0070C0"/>
                </a:solidFill>
                <a:effectLst>
                  <a:outerShdw blurRad="50800" dist="38100" dir="2700000" algn="tl" rotWithShape="0">
                    <a:prstClr val="black">
                      <a:alpha val="40000"/>
                    </a:prstClr>
                  </a:outerShdw>
                </a:effectLst>
                <a:cs typeface="Arial"/>
              </a:rPr>
              <a:t> </a:t>
            </a:r>
            <a:r>
              <a:rPr lang="en-US" sz="2800" b="1" kern="10" dirty="0" err="1">
                <a:ln w="12700">
                  <a:solidFill>
                    <a:srgbClr val="0070C0"/>
                  </a:solidFill>
                  <a:prstDash val="solid"/>
                </a:ln>
                <a:solidFill>
                  <a:srgbClr val="0070C0"/>
                </a:solidFill>
                <a:effectLst>
                  <a:outerShdw blurRad="50800" dist="38100" dir="2700000" algn="tl" rotWithShape="0">
                    <a:prstClr val="black">
                      <a:alpha val="40000"/>
                    </a:prstClr>
                  </a:outerShdw>
                </a:effectLst>
                <a:cs typeface="Arial"/>
              </a:rPr>
              <a:t>strukturları</a:t>
            </a:r>
            <a:endParaRPr lang="ru-RU" sz="2800" b="1" kern="10" dirty="0">
              <a:ln w="12700">
                <a:solidFill>
                  <a:srgbClr val="0070C0"/>
                </a:solidFill>
                <a:prstDash val="solid"/>
              </a:ln>
              <a:solidFill>
                <a:srgbClr val="0070C0"/>
              </a:solidFill>
              <a:effectLst>
                <a:outerShdw blurRad="50800" dist="38100" dir="2700000" algn="tl" rotWithShape="0">
                  <a:prstClr val="black">
                    <a:alpha val="40000"/>
                  </a:prstClr>
                </a:outerShdw>
              </a:effectLst>
              <a:cs typeface="Arial"/>
            </a:endParaRPr>
          </a:p>
        </p:txBody>
      </p:sp>
      <p:grpSp>
        <p:nvGrpSpPr>
          <p:cNvPr id="19" name="Group 38"/>
          <p:cNvGrpSpPr>
            <a:grpSpLocks/>
          </p:cNvGrpSpPr>
          <p:nvPr/>
        </p:nvGrpSpPr>
        <p:grpSpPr bwMode="auto">
          <a:xfrm>
            <a:off x="4787900" y="1052513"/>
            <a:ext cx="4095750" cy="3730625"/>
            <a:chOff x="3016" y="845"/>
            <a:chExt cx="2580" cy="2350"/>
          </a:xfrm>
        </p:grpSpPr>
        <p:sp>
          <p:nvSpPr>
            <p:cNvPr id="20" name="WordArt 17"/>
            <p:cNvSpPr>
              <a:spLocks noChangeArrowheads="1" noChangeShapeType="1" noTextEdit="1"/>
            </p:cNvSpPr>
            <p:nvPr/>
          </p:nvSpPr>
          <p:spPr bwMode="auto">
            <a:xfrm>
              <a:off x="3016" y="845"/>
              <a:ext cx="2580" cy="162"/>
            </a:xfrm>
            <a:prstGeom prst="rect">
              <a:avLst/>
            </a:prstGeom>
          </p:spPr>
          <p:txBody>
            <a:bodyPr wrap="none" fromWordArt="1">
              <a:prstTxWarp prst="textPlain">
                <a:avLst>
                  <a:gd name="adj" fmla="val 5000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1.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Şagirdlərin</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təlim</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fəaliyyəti</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strukturları</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a:t>
              </a:r>
              <a:endParaRPr lang="ru-RU"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endParaRPr>
            </a:p>
          </p:txBody>
        </p:sp>
        <p:grpSp>
          <p:nvGrpSpPr>
            <p:cNvPr id="21" name="Group 36"/>
            <p:cNvGrpSpPr>
              <a:grpSpLocks/>
            </p:cNvGrpSpPr>
            <p:nvPr/>
          </p:nvGrpSpPr>
          <p:grpSpPr bwMode="auto">
            <a:xfrm>
              <a:off x="3732" y="1115"/>
              <a:ext cx="1633" cy="2080"/>
              <a:chOff x="4012" y="799"/>
              <a:chExt cx="1373" cy="2476"/>
            </a:xfrm>
          </p:grpSpPr>
          <p:sp>
            <p:nvSpPr>
              <p:cNvPr id="22" name="WordArt 24"/>
              <p:cNvSpPr>
                <a:spLocks noChangeArrowheads="1" noChangeShapeType="1" noTextEdit="1"/>
              </p:cNvSpPr>
              <p:nvPr/>
            </p:nvSpPr>
            <p:spPr bwMode="auto">
              <a:xfrm>
                <a:off x="4016" y="799"/>
                <a:ext cx="1205"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Cütlükdə</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müzakirə</a:t>
                </a:r>
                <a:endParaRPr lang="ru-RU" kern="10" dirty="0">
                  <a:ln w="9525">
                    <a:solidFill>
                      <a:srgbClr val="0070C0"/>
                    </a:solidFill>
                    <a:round/>
                    <a:headEnd/>
                    <a:tailEnd/>
                  </a:ln>
                  <a:solidFill>
                    <a:srgbClr val="0070C0"/>
                  </a:solidFill>
                  <a:cs typeface="Arial"/>
                </a:endParaRPr>
              </a:p>
            </p:txBody>
          </p:sp>
          <p:sp>
            <p:nvSpPr>
              <p:cNvPr id="23" name="WordArt 25"/>
              <p:cNvSpPr>
                <a:spLocks noChangeArrowheads="1" noChangeShapeType="1" noTextEdit="1"/>
              </p:cNvSpPr>
              <p:nvPr/>
            </p:nvSpPr>
            <p:spPr bwMode="auto">
              <a:xfrm>
                <a:off x="4012" y="1042"/>
                <a:ext cx="1373"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Cütlükdə</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qeydə</a:t>
                </a:r>
                <a:r>
                  <a:rPr lang="en-US" kern="10" dirty="0">
                    <a:ln w="9525">
                      <a:solidFill>
                        <a:srgbClr val="0070C0"/>
                      </a:solidFill>
                      <a:round/>
                      <a:headEnd/>
                      <a:tailEnd/>
                    </a:ln>
                    <a:solidFill>
                      <a:srgbClr val="0070C0"/>
                    </a:solidFill>
                    <a:cs typeface="Arial"/>
                  </a:rPr>
                  <a:t> alma</a:t>
                </a:r>
                <a:endParaRPr lang="ru-RU" kern="10" dirty="0">
                  <a:ln w="9525">
                    <a:solidFill>
                      <a:srgbClr val="0070C0"/>
                    </a:solidFill>
                    <a:round/>
                    <a:headEnd/>
                    <a:tailEnd/>
                  </a:ln>
                  <a:solidFill>
                    <a:srgbClr val="0070C0"/>
                  </a:solidFill>
                  <a:cs typeface="Arial"/>
                </a:endParaRPr>
              </a:p>
            </p:txBody>
          </p:sp>
          <p:sp>
            <p:nvSpPr>
              <p:cNvPr id="24" name="WordArt 26"/>
              <p:cNvSpPr>
                <a:spLocks noChangeArrowheads="1" noChangeShapeType="1" noTextEdit="1"/>
              </p:cNvSpPr>
              <p:nvPr/>
            </p:nvSpPr>
            <p:spPr bwMode="auto">
              <a:xfrm>
                <a:off x="4014" y="1253"/>
                <a:ext cx="576"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Təlimatçı</a:t>
                </a:r>
                <a:endParaRPr lang="ru-RU" kern="10" dirty="0">
                  <a:ln w="9525">
                    <a:solidFill>
                      <a:srgbClr val="0070C0"/>
                    </a:solidFill>
                    <a:round/>
                    <a:headEnd/>
                    <a:tailEnd/>
                  </a:ln>
                  <a:solidFill>
                    <a:srgbClr val="0070C0"/>
                  </a:solidFill>
                  <a:cs typeface="Arial"/>
                </a:endParaRPr>
              </a:p>
            </p:txBody>
          </p:sp>
          <p:sp>
            <p:nvSpPr>
              <p:cNvPr id="25" name="WordArt 27"/>
              <p:cNvSpPr>
                <a:spLocks noChangeArrowheads="1" noChangeShapeType="1" noTextEdit="1"/>
              </p:cNvSpPr>
              <p:nvPr/>
            </p:nvSpPr>
            <p:spPr bwMode="auto">
              <a:xfrm>
                <a:off x="4014" y="1434"/>
                <a:ext cx="1242"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Komanda</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müzakirə</a:t>
                </a:r>
                <a:endParaRPr lang="ru-RU" kern="10" dirty="0">
                  <a:ln w="9525">
                    <a:solidFill>
                      <a:srgbClr val="0070C0"/>
                    </a:solidFill>
                    <a:round/>
                    <a:headEnd/>
                    <a:tailEnd/>
                  </a:ln>
                  <a:solidFill>
                    <a:srgbClr val="0070C0"/>
                  </a:solidFill>
                  <a:cs typeface="Arial"/>
                </a:endParaRPr>
              </a:p>
            </p:txBody>
          </p:sp>
          <p:sp>
            <p:nvSpPr>
              <p:cNvPr id="26" name="WordArt 28"/>
              <p:cNvSpPr>
                <a:spLocks noChangeArrowheads="1" noChangeShapeType="1" noTextEdit="1"/>
              </p:cNvSpPr>
              <p:nvPr/>
            </p:nvSpPr>
            <p:spPr bwMode="auto">
              <a:xfrm>
                <a:off x="4014" y="1661"/>
                <a:ext cx="870"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Dəyirmi</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masa</a:t>
                </a:r>
                <a:endParaRPr lang="ru-RU" kern="10" dirty="0">
                  <a:ln w="9525">
                    <a:solidFill>
                      <a:srgbClr val="0070C0"/>
                    </a:solidFill>
                    <a:round/>
                    <a:headEnd/>
                    <a:tailEnd/>
                  </a:ln>
                  <a:solidFill>
                    <a:srgbClr val="0070C0"/>
                  </a:solidFill>
                  <a:cs typeface="Arial"/>
                </a:endParaRPr>
              </a:p>
            </p:txBody>
          </p:sp>
          <p:sp>
            <p:nvSpPr>
              <p:cNvPr id="27" name="WordArt 29"/>
              <p:cNvSpPr>
                <a:spLocks noChangeArrowheads="1" noChangeShapeType="1" noTextEdit="1"/>
              </p:cNvSpPr>
              <p:nvPr/>
            </p:nvSpPr>
            <p:spPr bwMode="auto">
              <a:xfrm>
                <a:off x="4014" y="1842"/>
                <a:ext cx="1074"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Şagirdin</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birgə</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işi</a:t>
                </a:r>
                <a:endParaRPr lang="ru-RU" kern="10" dirty="0">
                  <a:ln w="9525">
                    <a:solidFill>
                      <a:srgbClr val="0070C0"/>
                    </a:solidFill>
                    <a:round/>
                    <a:headEnd/>
                    <a:tailEnd/>
                  </a:ln>
                  <a:solidFill>
                    <a:srgbClr val="0070C0"/>
                  </a:solidFill>
                  <a:cs typeface="Arial"/>
                </a:endParaRPr>
              </a:p>
            </p:txBody>
          </p:sp>
          <p:sp>
            <p:nvSpPr>
              <p:cNvPr id="28" name="WordArt 30"/>
              <p:cNvSpPr>
                <a:spLocks noChangeArrowheads="1" noChangeShapeType="1" noTextEdit="1"/>
              </p:cNvSpPr>
              <p:nvPr/>
            </p:nvSpPr>
            <p:spPr bwMode="auto">
              <a:xfrm>
                <a:off x="4025" y="2704"/>
                <a:ext cx="1182"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Komandada</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öyrənmə</a:t>
                </a:r>
                <a:endParaRPr lang="ru-RU" kern="10" dirty="0">
                  <a:ln w="9525">
                    <a:solidFill>
                      <a:srgbClr val="0070C0"/>
                    </a:solidFill>
                    <a:round/>
                    <a:headEnd/>
                    <a:tailEnd/>
                  </a:ln>
                  <a:solidFill>
                    <a:srgbClr val="0070C0"/>
                  </a:solidFill>
                  <a:cs typeface="Arial"/>
                </a:endParaRPr>
              </a:p>
            </p:txBody>
          </p:sp>
          <p:sp>
            <p:nvSpPr>
              <p:cNvPr id="29" name="WordArt 31"/>
              <p:cNvSpPr>
                <a:spLocks noChangeArrowheads="1" noChangeShapeType="1" noTextEdit="1"/>
              </p:cNvSpPr>
              <p:nvPr/>
            </p:nvSpPr>
            <p:spPr bwMode="auto">
              <a:xfrm>
                <a:off x="4014" y="2227"/>
                <a:ext cx="480"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Telefon</a:t>
                </a:r>
                <a:endParaRPr lang="ru-RU" kern="10" dirty="0">
                  <a:ln w="9525">
                    <a:solidFill>
                      <a:srgbClr val="0070C0"/>
                    </a:solidFill>
                    <a:round/>
                    <a:headEnd/>
                    <a:tailEnd/>
                  </a:ln>
                  <a:solidFill>
                    <a:srgbClr val="0070C0"/>
                  </a:solidFill>
                  <a:cs typeface="Arial"/>
                </a:endParaRPr>
              </a:p>
            </p:txBody>
          </p:sp>
          <p:sp>
            <p:nvSpPr>
              <p:cNvPr id="30" name="WordArt 32"/>
              <p:cNvSpPr>
                <a:spLocks noChangeArrowheads="1" noChangeShapeType="1" noTextEdit="1"/>
              </p:cNvSpPr>
              <p:nvPr/>
            </p:nvSpPr>
            <p:spPr bwMode="auto">
              <a:xfrm>
                <a:off x="4022" y="2040"/>
                <a:ext cx="1014"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Biliyin</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əqli</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gücü</a:t>
                </a:r>
                <a:endParaRPr lang="ru-RU" kern="10" dirty="0">
                  <a:ln w="9525">
                    <a:solidFill>
                      <a:srgbClr val="0070C0"/>
                    </a:solidFill>
                    <a:round/>
                    <a:headEnd/>
                    <a:tailEnd/>
                  </a:ln>
                  <a:solidFill>
                    <a:srgbClr val="0070C0"/>
                  </a:solidFill>
                  <a:cs typeface="Arial"/>
                </a:endParaRPr>
              </a:p>
            </p:txBody>
          </p:sp>
          <p:sp>
            <p:nvSpPr>
              <p:cNvPr id="31" name="WordArt 33"/>
              <p:cNvSpPr>
                <a:spLocks noChangeArrowheads="1" noChangeShapeType="1" noTextEdit="1"/>
              </p:cNvSpPr>
              <p:nvPr/>
            </p:nvSpPr>
            <p:spPr bwMode="auto">
              <a:xfrm>
                <a:off x="4021" y="3113"/>
                <a:ext cx="1242"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Komandada</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müqayisə</a:t>
                </a:r>
                <a:endParaRPr lang="ru-RU" kern="10" dirty="0">
                  <a:ln w="9525">
                    <a:solidFill>
                      <a:srgbClr val="0070C0"/>
                    </a:solidFill>
                    <a:round/>
                    <a:headEnd/>
                    <a:tailEnd/>
                  </a:ln>
                  <a:solidFill>
                    <a:srgbClr val="0070C0"/>
                  </a:solidFill>
                  <a:cs typeface="Arial"/>
                </a:endParaRPr>
              </a:p>
            </p:txBody>
          </p:sp>
          <p:sp>
            <p:nvSpPr>
              <p:cNvPr id="32" name="WordArt 34"/>
              <p:cNvSpPr>
                <a:spLocks noChangeArrowheads="1" noChangeShapeType="1" noTextEdit="1"/>
              </p:cNvSpPr>
              <p:nvPr/>
            </p:nvSpPr>
            <p:spPr bwMode="auto">
              <a:xfrm>
                <a:off x="4033" y="2478"/>
                <a:ext cx="264" cy="162"/>
              </a:xfrm>
              <a:prstGeom prst="rect">
                <a:avLst/>
              </a:prstGeom>
            </p:spPr>
            <p:txBody>
              <a:bodyPr wrap="none" fromWordArt="1">
                <a:prstTxWarp prst="textPlain">
                  <a:avLst>
                    <a:gd name="adj" fmla="val 50000"/>
                  </a:avLst>
                </a:prstTxWarp>
              </a:bodyPr>
              <a:lstStyle/>
              <a:p>
                <a:pPr algn="ctr"/>
                <a:r>
                  <a:rPr lang="en-US" kern="10" dirty="0">
                    <a:ln w="9525">
                      <a:solidFill>
                        <a:srgbClr val="0070C0"/>
                      </a:solidFill>
                      <a:round/>
                      <a:headEnd/>
                      <a:tailEnd/>
                    </a:ln>
                    <a:solidFill>
                      <a:srgbClr val="0070C0"/>
                    </a:solidFill>
                    <a:cs typeface="Arial"/>
                  </a:rPr>
                  <a:t>Don</a:t>
                </a:r>
                <a:endParaRPr lang="ru-RU" kern="10" dirty="0">
                  <a:ln w="9525">
                    <a:solidFill>
                      <a:srgbClr val="0070C0"/>
                    </a:solidFill>
                    <a:round/>
                    <a:headEnd/>
                    <a:tailEnd/>
                  </a:ln>
                  <a:solidFill>
                    <a:srgbClr val="0070C0"/>
                  </a:solidFill>
                  <a:cs typeface="Arial"/>
                </a:endParaRPr>
              </a:p>
            </p:txBody>
          </p:sp>
          <p:sp>
            <p:nvSpPr>
              <p:cNvPr id="33" name="WordArt 35"/>
              <p:cNvSpPr>
                <a:spLocks noChangeArrowheads="1" noChangeShapeType="1" noTextEdit="1"/>
              </p:cNvSpPr>
              <p:nvPr/>
            </p:nvSpPr>
            <p:spPr bwMode="auto">
              <a:xfrm>
                <a:off x="4025" y="2896"/>
                <a:ext cx="1152"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Komandada</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yoxlama</a:t>
                </a:r>
                <a:endParaRPr lang="ru-RU" kern="10" dirty="0">
                  <a:ln w="9525">
                    <a:solidFill>
                      <a:srgbClr val="0070C0"/>
                    </a:solidFill>
                    <a:round/>
                    <a:headEnd/>
                    <a:tailEnd/>
                  </a:ln>
                  <a:solidFill>
                    <a:srgbClr val="0070C0"/>
                  </a:solidFill>
                  <a:cs typeface="Arial"/>
                </a:endParaRPr>
              </a:p>
            </p:txBody>
          </p:sp>
        </p:grpSp>
      </p:grpSp>
      <p:sp>
        <p:nvSpPr>
          <p:cNvPr id="34" name="Прямоугольник 33"/>
          <p:cNvSpPr/>
          <p:nvPr/>
        </p:nvSpPr>
        <p:spPr>
          <a:xfrm>
            <a:off x="6019800" y="5867400"/>
            <a:ext cx="2977033" cy="830997"/>
          </a:xfrm>
          <a:prstGeom prst="rect">
            <a:avLst/>
          </a:prstGeom>
          <a:noFill/>
        </p:spPr>
        <p:txBody>
          <a:bodyPr wrap="square" lIns="91440" tIns="45720" rIns="91440" bIns="45720">
            <a:spAutoFit/>
          </a:bodyPr>
          <a:lstStyle/>
          <a:p>
            <a:r>
              <a:rPr lang="az-Latn-AZ" sz="1600" b="1" dirty="0" smtClean="0">
                <a:ln w="12700">
                  <a:solidFill>
                    <a:schemeClr val="tx1">
                      <a:lumMod val="65000"/>
                      <a:lumOff val="35000"/>
                    </a:schemeClr>
                  </a:solidFill>
                  <a:prstDash val="solid"/>
                </a:ln>
                <a:solidFill>
                  <a:schemeClr val="tx1">
                    <a:lumMod val="65000"/>
                    <a:lumOff val="35000"/>
                  </a:schemeClr>
                </a:solidFill>
              </a:rPr>
              <a:t>Bakı ş.Azadlıq pr. 151 A</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hlinkClick r:id="rId2"/>
              </a:rPr>
              <a:t>www.idrak-m.com</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rPr>
              <a:t>e-</a:t>
            </a:r>
            <a:r>
              <a:rPr lang="en-US" sz="1600" b="1" dirty="0" err="1" smtClean="0">
                <a:ln w="12700">
                  <a:solidFill>
                    <a:schemeClr val="tx1">
                      <a:lumMod val="65000"/>
                      <a:lumOff val="35000"/>
                    </a:schemeClr>
                  </a:solidFill>
                  <a:prstDash val="solid"/>
                </a:ln>
                <a:solidFill>
                  <a:schemeClr val="tx1">
                    <a:lumMod val="65000"/>
                    <a:lumOff val="35000"/>
                  </a:schemeClr>
                </a:solidFill>
              </a:rPr>
              <a:t>mail:idrakmektebi@rambler.ru</a:t>
            </a:r>
            <a:endParaRPr lang="ru-RU" sz="1600" b="1" cap="none" spc="0" dirty="0">
              <a:ln w="12700">
                <a:solidFill>
                  <a:schemeClr val="tx1">
                    <a:lumMod val="65000"/>
                    <a:lumOff val="35000"/>
                  </a:schemeClr>
                </a:solidFill>
                <a:prstDash val="solid"/>
              </a:ln>
              <a:solidFill>
                <a:schemeClr val="tx1">
                  <a:lumMod val="65000"/>
                  <a:lumOff val="3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5800" y="209490"/>
            <a:ext cx="7731348" cy="584775"/>
          </a:xfrm>
          <a:prstGeom prst="rect">
            <a:avLst/>
          </a:prstGeom>
          <a:noFill/>
        </p:spPr>
        <p:txBody>
          <a:bodyPr wrap="none" lIns="91440" tIns="45720" rIns="91440" bIns="45720">
            <a:spAutoFit/>
          </a:bodyPr>
          <a:lstStyle/>
          <a:p>
            <a:pPr algn="ctr"/>
            <a:r>
              <a:rPr lang="en-US" sz="3200" b="1" cap="none" spc="0" dirty="0" err="1"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Az</a:t>
            </a:r>
            <a:r>
              <a:rPr lang="az-Latn-AZ" sz="3200" b="1" dirty="0"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ərbaycan Respublikası Kurikulum Mərkəzi</a:t>
            </a:r>
            <a:endParaRPr lang="ru-RU" sz="3200" b="1" cap="none" spc="0" dirty="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endParaRPr>
          </a:p>
        </p:txBody>
      </p:sp>
      <p:sp>
        <p:nvSpPr>
          <p:cNvPr id="3" name="Прямоугольник 2"/>
          <p:cNvSpPr/>
          <p:nvPr/>
        </p:nvSpPr>
        <p:spPr>
          <a:xfrm>
            <a:off x="431442" y="927279"/>
            <a:ext cx="8130303" cy="400110"/>
          </a:xfrm>
          <a:prstGeom prst="rect">
            <a:avLst/>
          </a:prstGeom>
          <a:noFill/>
        </p:spPr>
        <p:txBody>
          <a:bodyPr wrap="none" lIns="91440" tIns="45720" rIns="91440" bIns="45720">
            <a:spAutoFit/>
          </a:bodyPr>
          <a:lstStyle/>
          <a:p>
            <a:pPr algn="ctr"/>
            <a:r>
              <a:rPr lang="az-Latn-AZ" sz="20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Konstruktiv Təlim texnologiyası və nanopsixopedaqoqikanın perspektivləri</a:t>
            </a:r>
            <a:endParaRPr lang="ru-RU" sz="2000" b="1" cap="none" spc="0" dirty="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p:txBody>
      </p:sp>
      <p:sp>
        <p:nvSpPr>
          <p:cNvPr id="4" name="Прямоугольник 3"/>
          <p:cNvSpPr/>
          <p:nvPr/>
        </p:nvSpPr>
        <p:spPr>
          <a:xfrm>
            <a:off x="152400" y="5836920"/>
            <a:ext cx="2977033" cy="830997"/>
          </a:xfrm>
          <a:prstGeom prst="rect">
            <a:avLst/>
          </a:prstGeom>
          <a:noFill/>
        </p:spPr>
        <p:txBody>
          <a:bodyPr wrap="square" lIns="91440" tIns="45720" rIns="91440" bIns="45720">
            <a:spAutoFit/>
          </a:bodyPr>
          <a:lstStyle/>
          <a:p>
            <a:r>
              <a:rPr lang="az-Latn-AZ" sz="1600" b="1" dirty="0" smtClean="0">
                <a:ln w="12700">
                  <a:solidFill>
                    <a:schemeClr val="tx1">
                      <a:lumMod val="65000"/>
                      <a:lumOff val="35000"/>
                    </a:schemeClr>
                  </a:solidFill>
                  <a:prstDash val="solid"/>
                </a:ln>
                <a:solidFill>
                  <a:schemeClr val="tx1">
                    <a:lumMod val="65000"/>
                    <a:lumOff val="35000"/>
                  </a:schemeClr>
                </a:solidFill>
              </a:rPr>
              <a:t>Bakı ş.Azadlıq pr. 151 A</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hlinkClick r:id="rId2"/>
              </a:rPr>
              <a:t>www.idrak-m.com</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rPr>
              <a:t>e-</a:t>
            </a:r>
            <a:r>
              <a:rPr lang="en-US" sz="1600" b="1" dirty="0" err="1" smtClean="0">
                <a:ln w="12700">
                  <a:solidFill>
                    <a:schemeClr val="tx1">
                      <a:lumMod val="65000"/>
                      <a:lumOff val="35000"/>
                    </a:schemeClr>
                  </a:solidFill>
                  <a:prstDash val="solid"/>
                </a:ln>
                <a:solidFill>
                  <a:schemeClr val="tx1">
                    <a:lumMod val="65000"/>
                    <a:lumOff val="35000"/>
                  </a:schemeClr>
                </a:solidFill>
              </a:rPr>
              <a:t>mail:idrakmektebi@rambler.ru</a:t>
            </a:r>
            <a:endParaRPr lang="ru-RU" sz="1600" b="1" cap="none" spc="0" dirty="0">
              <a:ln w="12700">
                <a:solidFill>
                  <a:schemeClr val="tx1">
                    <a:lumMod val="65000"/>
                    <a:lumOff val="35000"/>
                  </a:schemeClr>
                </a:solidFill>
                <a:prstDash val="solid"/>
              </a:ln>
              <a:solidFill>
                <a:schemeClr val="tx1">
                  <a:lumMod val="65000"/>
                  <a:lumOff val="35000"/>
                </a:schemeClr>
              </a:solidFill>
            </a:endParaRPr>
          </a:p>
        </p:txBody>
      </p:sp>
      <p:sp>
        <p:nvSpPr>
          <p:cNvPr id="5" name="Прямоугольник 4"/>
          <p:cNvSpPr/>
          <p:nvPr/>
        </p:nvSpPr>
        <p:spPr>
          <a:xfrm>
            <a:off x="576072" y="1386840"/>
            <a:ext cx="7791171" cy="892552"/>
          </a:xfrm>
          <a:prstGeom prst="rect">
            <a:avLst/>
          </a:prstGeom>
          <a:noFill/>
        </p:spPr>
        <p:txBody>
          <a:bodyPr wrap="none" lIns="91440" tIns="45720" rIns="91440" bIns="45720">
            <a:spAutoFit/>
          </a:bodyPr>
          <a:lstStyle/>
          <a:p>
            <a:pPr algn="ctr"/>
            <a:r>
              <a:rPr lang="az-Latn-AZ" sz="3200" b="1" cap="none" spc="0" dirty="0" smtClean="0">
                <a:ln w="12700">
                  <a:solidFill>
                    <a:srgbClr val="0070C0"/>
                  </a:solidFill>
                  <a:prstDash val="solid"/>
                </a:ln>
                <a:solidFill>
                  <a:srgbClr val="0070C0"/>
                </a:solidFill>
              </a:rPr>
              <a:t>Məntiqi bilik strukturları</a:t>
            </a:r>
            <a:r>
              <a:rPr lang="az-Latn-AZ" sz="3200" b="1" cap="none" spc="0" dirty="0" smtClean="0">
                <a:ln w="12700">
                  <a:solidFill>
                    <a:srgbClr val="0070C0"/>
                  </a:solidFill>
                  <a:prstDash val="solid"/>
                </a:ln>
                <a:solidFill>
                  <a:srgbClr val="0070C0"/>
                </a:solidFill>
              </a:rPr>
              <a:t>: - </a:t>
            </a:r>
            <a:r>
              <a:rPr lang="az-Latn-AZ" sz="2000" b="1" cap="none" spc="0" dirty="0" smtClean="0">
                <a:ln w="12700">
                  <a:solidFill>
                    <a:srgbClr val="0070C0"/>
                  </a:solidFill>
                  <a:prstDash val="solid"/>
                </a:ln>
                <a:solidFill>
                  <a:srgbClr val="0070C0"/>
                </a:solidFill>
              </a:rPr>
              <a:t>Hər bir bilik vahidi KT-də bir</a:t>
            </a:r>
          </a:p>
          <a:p>
            <a:pPr algn="ctr"/>
            <a:r>
              <a:rPr lang="az-Latn-AZ" sz="2000" b="1" dirty="0" smtClean="0">
                <a:ln w="12700">
                  <a:solidFill>
                    <a:srgbClr val="0070C0"/>
                  </a:solidFill>
                  <a:prstDash val="solid"/>
                </a:ln>
                <a:solidFill>
                  <a:srgbClr val="0070C0"/>
                </a:solidFill>
              </a:rPr>
              <a:t> </a:t>
            </a:r>
            <a:r>
              <a:rPr lang="az-Latn-AZ" sz="2000" b="1" dirty="0" smtClean="0">
                <a:ln w="12700">
                  <a:solidFill>
                    <a:srgbClr val="0070C0"/>
                  </a:solidFill>
                  <a:prstDash val="solid"/>
                </a:ln>
                <a:solidFill>
                  <a:srgbClr val="0070C0"/>
                </a:solidFill>
              </a:rPr>
              <a:t>                                                                            </a:t>
            </a:r>
            <a:r>
              <a:rPr lang="az-Latn-AZ" sz="2000" b="1" cap="none" spc="0" dirty="0" smtClean="0">
                <a:ln w="12700">
                  <a:solidFill>
                    <a:srgbClr val="0070C0"/>
                  </a:solidFill>
                  <a:prstDash val="solid"/>
                </a:ln>
                <a:solidFill>
                  <a:srgbClr val="0070C0"/>
                </a:solidFill>
              </a:rPr>
              <a:t> bilik strukturu kimi anlanılır.</a:t>
            </a:r>
          </a:p>
        </p:txBody>
      </p:sp>
      <p:sp>
        <p:nvSpPr>
          <p:cNvPr id="6" name="Прямоугольник 5"/>
          <p:cNvSpPr/>
          <p:nvPr/>
        </p:nvSpPr>
        <p:spPr>
          <a:xfrm>
            <a:off x="152400" y="2362200"/>
            <a:ext cx="8826006" cy="3416320"/>
          </a:xfrm>
          <a:prstGeom prst="rect">
            <a:avLst/>
          </a:prstGeom>
          <a:noFill/>
        </p:spPr>
        <p:txBody>
          <a:bodyPr wrap="none" lIns="91440" tIns="45720" rIns="91440" bIns="45720">
            <a:spAutoFit/>
          </a:bodyPr>
          <a:lstStyle/>
          <a:p>
            <a:pPr marL="914400" indent="-914400"/>
            <a:r>
              <a:rPr lang="az-Latn-AZ" dirty="0" smtClean="0">
                <a:ln w="12700">
                  <a:solidFill>
                    <a:srgbClr val="0070C0"/>
                  </a:solidFill>
                  <a:prstDash val="solid"/>
                </a:ln>
                <a:solidFill>
                  <a:srgbClr val="0070C0"/>
                </a:solidFill>
              </a:rPr>
              <a:t>1. Birləşdirmə </a:t>
            </a:r>
            <a:r>
              <a:rPr lang="az-Latn-AZ" dirty="0" smtClean="0">
                <a:ln w="12700">
                  <a:solidFill>
                    <a:srgbClr val="0070C0"/>
                  </a:solidFill>
                  <a:prstDash val="solid"/>
                </a:ln>
                <a:solidFill>
                  <a:srgbClr val="0070C0"/>
                </a:solidFill>
              </a:rPr>
              <a:t>bilik </a:t>
            </a:r>
            <a:r>
              <a:rPr lang="az-Latn-AZ" dirty="0" smtClean="0">
                <a:ln w="12700">
                  <a:solidFill>
                    <a:srgbClr val="0070C0"/>
                  </a:solidFill>
                  <a:prstDash val="solid"/>
                </a:ln>
                <a:solidFill>
                  <a:srgbClr val="0070C0"/>
                </a:solidFill>
              </a:rPr>
              <a:t>strukturları – </a:t>
            </a:r>
            <a:r>
              <a:rPr lang="az-Latn-AZ" dirty="0" smtClean="0">
                <a:ln w="12700">
                  <a:solidFill>
                    <a:schemeClr val="tx1"/>
                  </a:solidFill>
                  <a:prstDash val="solid"/>
                </a:ln>
              </a:rPr>
              <a:t>Bir bilik strukturu başqa bilik strukturu ilə uzlaşaraq</a:t>
            </a:r>
          </a:p>
          <a:p>
            <a:pPr marL="914400" indent="-914400"/>
            <a:r>
              <a:rPr lang="az-Latn-AZ" dirty="0" smtClean="0">
                <a:ln w="12700">
                  <a:solidFill>
                    <a:schemeClr val="tx1"/>
                  </a:solidFill>
                  <a:prstDash val="solid"/>
                </a:ln>
              </a:rPr>
              <a:t> yeni bilik strukturu yaradır. Ev; böyük; böyük ev – söz birləşməsi</a:t>
            </a:r>
            <a:endParaRPr lang="az-Latn-AZ" dirty="0" smtClean="0">
              <a:ln w="12700">
                <a:solidFill>
                  <a:schemeClr val="tx1"/>
                </a:solidFill>
                <a:prstDash val="solid"/>
              </a:ln>
            </a:endParaRPr>
          </a:p>
          <a:p>
            <a:pPr marL="914400" indent="-914400"/>
            <a:r>
              <a:rPr lang="az-Latn-AZ" cap="none" spc="0" dirty="0" smtClean="0">
                <a:ln w="12700">
                  <a:solidFill>
                    <a:srgbClr val="0070C0"/>
                  </a:solidFill>
                  <a:prstDash val="solid"/>
                </a:ln>
                <a:solidFill>
                  <a:srgbClr val="0070C0"/>
                </a:solidFill>
              </a:rPr>
              <a:t>2</a:t>
            </a:r>
            <a:r>
              <a:rPr lang="az-Latn-AZ" cap="none" spc="0" dirty="0" smtClean="0">
                <a:ln w="12700">
                  <a:solidFill>
                    <a:srgbClr val="0070C0"/>
                  </a:solidFill>
                  <a:prstDash val="solid"/>
                </a:ln>
                <a:solidFill>
                  <a:srgbClr val="0070C0"/>
                </a:solidFill>
              </a:rPr>
              <a:t>. Qayıdış </a:t>
            </a:r>
            <a:r>
              <a:rPr lang="az-Latn-AZ" cap="none" spc="0" dirty="0" smtClean="0">
                <a:ln w="12700">
                  <a:solidFill>
                    <a:srgbClr val="0070C0"/>
                  </a:solidFill>
                  <a:prstDash val="solid"/>
                </a:ln>
                <a:solidFill>
                  <a:srgbClr val="0070C0"/>
                </a:solidFill>
              </a:rPr>
              <a:t>strukturları -  </a:t>
            </a:r>
            <a:r>
              <a:rPr lang="az-Latn-AZ" cap="none" spc="0" dirty="0" smtClean="0">
                <a:ln w="12700">
                  <a:solidFill>
                    <a:schemeClr val="tx1"/>
                  </a:solidFill>
                  <a:prstDash val="solid"/>
                </a:ln>
              </a:rPr>
              <a:t>Böyük ev; ayrıldı - ev; böyük;</a:t>
            </a:r>
            <a:endParaRPr lang="az-Latn-AZ" cap="none" spc="0" dirty="0" smtClean="0">
              <a:ln w="12700">
                <a:solidFill>
                  <a:schemeClr val="tx1"/>
                </a:solidFill>
                <a:prstDash val="solid"/>
              </a:ln>
            </a:endParaRPr>
          </a:p>
          <a:p>
            <a:pPr marL="914400" indent="-914400"/>
            <a:r>
              <a:rPr lang="az-Latn-AZ" dirty="0" smtClean="0">
                <a:ln w="12700">
                  <a:solidFill>
                    <a:srgbClr val="0070C0"/>
                  </a:solidFill>
                  <a:prstDash val="solid"/>
                </a:ln>
                <a:solidFill>
                  <a:srgbClr val="0070C0"/>
                </a:solidFill>
              </a:rPr>
              <a:t>3. Assosiativ bilik </a:t>
            </a:r>
            <a:r>
              <a:rPr lang="az-Latn-AZ" dirty="0" smtClean="0">
                <a:ln w="12700">
                  <a:solidFill>
                    <a:srgbClr val="0070C0"/>
                  </a:solidFill>
                  <a:prstDash val="solid"/>
                </a:ln>
                <a:solidFill>
                  <a:srgbClr val="0070C0"/>
                </a:solidFill>
              </a:rPr>
              <a:t>strukturları – </a:t>
            </a:r>
            <a:r>
              <a:rPr lang="az-Latn-AZ" dirty="0" smtClean="0">
                <a:ln w="12700">
                  <a:solidFill>
                    <a:schemeClr val="tx1"/>
                  </a:solidFill>
                  <a:prstDash val="solid"/>
                </a:ln>
              </a:rPr>
              <a:t>Biz böyük bir ev gördük cümləsində böyük ev söz birləşməsi </a:t>
            </a:r>
          </a:p>
          <a:p>
            <a:pPr marL="914400" indent="-914400"/>
            <a:r>
              <a:rPr lang="az-Latn-AZ" dirty="0" smtClean="0">
                <a:ln w="12700">
                  <a:solidFill>
                    <a:schemeClr val="tx1"/>
                  </a:solidFill>
                  <a:prstDash val="solid"/>
                </a:ln>
              </a:rPr>
              <a:t>sintaktik təhlil zamanı “böyük ev” uzlaşmadır, morfoloji təhlildə “böyük “sözü təyindir, </a:t>
            </a:r>
          </a:p>
          <a:p>
            <a:pPr marL="914400" indent="-914400"/>
            <a:r>
              <a:rPr lang="az-Latn-AZ" dirty="0" smtClean="0">
                <a:ln w="12700">
                  <a:solidFill>
                    <a:schemeClr val="tx1"/>
                  </a:solidFill>
                  <a:prstDash val="solid"/>
                </a:ln>
              </a:rPr>
              <a:t>“ev” mübtədadır.</a:t>
            </a:r>
          </a:p>
          <a:p>
            <a:pPr marL="914400" indent="-914400"/>
            <a:r>
              <a:rPr lang="az-Latn-AZ" dirty="0" smtClean="0">
                <a:ln w="12700">
                  <a:solidFill>
                    <a:schemeClr val="tx1"/>
                  </a:solidFill>
                  <a:prstDash val="solid"/>
                </a:ln>
              </a:rPr>
              <a:t>Və yaxud  28+8=36=20+8+8=36=4*5+8+2*4 və s.</a:t>
            </a:r>
            <a:endParaRPr lang="az-Latn-AZ" dirty="0" smtClean="0">
              <a:ln w="12700">
                <a:solidFill>
                  <a:schemeClr val="tx1"/>
                </a:solidFill>
                <a:prstDash val="solid"/>
              </a:ln>
            </a:endParaRPr>
          </a:p>
          <a:p>
            <a:pPr marL="914400" indent="-914400"/>
            <a:r>
              <a:rPr lang="az-Latn-AZ" cap="none" spc="0" dirty="0" smtClean="0">
                <a:ln w="12700">
                  <a:solidFill>
                    <a:srgbClr val="0070C0"/>
                  </a:solidFill>
                  <a:prstDash val="solid"/>
                </a:ln>
                <a:solidFill>
                  <a:srgbClr val="0070C0"/>
                </a:solidFill>
              </a:rPr>
              <a:t>4. Eynilik </a:t>
            </a:r>
            <a:r>
              <a:rPr lang="az-Latn-AZ" cap="none" spc="0" dirty="0" smtClean="0">
                <a:ln w="12700">
                  <a:solidFill>
                    <a:srgbClr val="0070C0"/>
                  </a:solidFill>
                  <a:prstDash val="solid"/>
                </a:ln>
                <a:solidFill>
                  <a:srgbClr val="0070C0"/>
                </a:solidFill>
              </a:rPr>
              <a:t>strukturları – </a:t>
            </a:r>
            <a:r>
              <a:rPr lang="az-Latn-AZ" cap="none" spc="0" dirty="0" smtClean="0">
                <a:ln w="12700">
                  <a:solidFill>
                    <a:schemeClr val="tx1"/>
                  </a:solidFill>
                  <a:prstDash val="solid"/>
                </a:ln>
              </a:rPr>
              <a:t>İki eyni bilik strukturları birləşir və bu birləşmədən </a:t>
            </a:r>
          </a:p>
          <a:p>
            <a:pPr marL="914400" indent="-914400"/>
            <a:r>
              <a:rPr lang="az-Latn-AZ" cap="none" spc="0" dirty="0" smtClean="0">
                <a:ln w="12700">
                  <a:solidFill>
                    <a:schemeClr val="tx1"/>
                  </a:solidFill>
                  <a:prstDash val="solid"/>
                </a:ln>
              </a:rPr>
              <a:t>yeni bilik strukturları alınır. Məs: Balıqçılar sahilə qayıtdılar. Gəmi balıqla dolmuşdu.</a:t>
            </a:r>
          </a:p>
          <a:p>
            <a:pPr marL="914400" indent="-914400"/>
            <a:r>
              <a:rPr lang="az-Latn-AZ" dirty="0" smtClean="0">
                <a:ln w="12700">
                  <a:solidFill>
                    <a:schemeClr val="tx1"/>
                  </a:solidFill>
                  <a:prstDash val="solid"/>
                </a:ln>
              </a:rPr>
              <a:t>Balıqçılar sahilə </a:t>
            </a:r>
            <a:r>
              <a:rPr lang="az-Latn-AZ" dirty="0" smtClean="0">
                <a:ln w="12700">
                  <a:solidFill>
                    <a:schemeClr val="tx1"/>
                  </a:solidFill>
                  <a:prstDash val="solid"/>
                </a:ln>
              </a:rPr>
              <a:t>qayıtdılar,  gəmi </a:t>
            </a:r>
            <a:r>
              <a:rPr lang="az-Latn-AZ" dirty="0" smtClean="0">
                <a:ln w="12700">
                  <a:solidFill>
                    <a:schemeClr val="tx1"/>
                  </a:solidFill>
                  <a:prstDash val="solid"/>
                </a:ln>
              </a:rPr>
              <a:t>balıqla dolmuşdu</a:t>
            </a:r>
            <a:r>
              <a:rPr lang="az-Latn-AZ" dirty="0" smtClean="0">
                <a:ln w="12700">
                  <a:solidFill>
                    <a:schemeClr val="tx1"/>
                  </a:solidFill>
                  <a:prstDash val="solid"/>
                </a:ln>
              </a:rPr>
              <a:t>. – mürəkkəb cümlə</a:t>
            </a:r>
            <a:endParaRPr lang="az-Latn-AZ" cap="none" spc="0" dirty="0" smtClean="0">
              <a:ln w="12700">
                <a:solidFill>
                  <a:schemeClr val="tx1"/>
                </a:solidFill>
                <a:prstDash val="solid"/>
              </a:ln>
            </a:endParaRPr>
          </a:p>
          <a:p>
            <a:pPr marL="914400" indent="-914400"/>
            <a:r>
              <a:rPr lang="az-Latn-AZ" dirty="0" smtClean="0">
                <a:ln w="12700">
                  <a:solidFill>
                    <a:srgbClr val="0070C0"/>
                  </a:solidFill>
                  <a:prstDash val="solid"/>
                </a:ln>
                <a:solidFill>
                  <a:srgbClr val="0070C0"/>
                </a:solidFill>
              </a:rPr>
              <a:t>5. Ləğvetmə bilik </a:t>
            </a:r>
            <a:r>
              <a:rPr lang="az-Latn-AZ" dirty="0" smtClean="0">
                <a:ln w="12700">
                  <a:solidFill>
                    <a:srgbClr val="0070C0"/>
                  </a:solidFill>
                  <a:prstDash val="solid"/>
                </a:ln>
                <a:solidFill>
                  <a:srgbClr val="0070C0"/>
                </a:solidFill>
              </a:rPr>
              <a:t>strukturları – </a:t>
            </a:r>
            <a:r>
              <a:rPr lang="az-Latn-AZ" dirty="0" smtClean="0">
                <a:ln w="12700">
                  <a:solidFill>
                    <a:schemeClr val="tx1"/>
                  </a:solidFill>
                  <a:prstDash val="solid"/>
                </a:ln>
              </a:rPr>
              <a:t>Ləğvetmə bilik strukturları elə strukturlardır ki,</a:t>
            </a:r>
          </a:p>
          <a:p>
            <a:pPr marL="914400" indent="-914400"/>
            <a:r>
              <a:rPr lang="az-Latn-AZ" dirty="0" smtClean="0">
                <a:ln w="12700">
                  <a:solidFill>
                    <a:schemeClr val="tx1"/>
                  </a:solidFill>
                  <a:prstDash val="solid"/>
                </a:ln>
              </a:rPr>
              <a:t> öz qayıdış əməliyyatı ilə əvvəlki bilik strukturlarını heçə endirir. Məs: 0 + 5 – 5 = 0;  5 * 0 = 0</a:t>
            </a:r>
            <a:endParaRPr lang="ru-RU" cap="none" spc="0" dirty="0">
              <a:ln w="12700">
                <a:solidFill>
                  <a:schemeClr val="tx1"/>
                </a:solidFill>
                <a:prstDash val="solid"/>
              </a:l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9422" y="166387"/>
            <a:ext cx="8994578" cy="584775"/>
          </a:xfrm>
          <a:prstGeom prst="rect">
            <a:avLst/>
          </a:prstGeom>
          <a:noFill/>
        </p:spPr>
        <p:txBody>
          <a:bodyPr wrap="none" lIns="91440" tIns="45720" rIns="91440" bIns="45720">
            <a:spAutoFit/>
          </a:bodyPr>
          <a:lstStyle/>
          <a:p>
            <a:pPr algn="ctr"/>
            <a:r>
              <a:rPr lang="az-Latn-AZ" sz="3200" b="1" cap="none" spc="0" dirty="0" smtClean="0">
                <a:ln w="12700">
                  <a:solidFill>
                    <a:srgbClr val="0070C0"/>
                  </a:solidFill>
                  <a:prstDash val="solid"/>
                </a:ln>
                <a:solidFill>
                  <a:srgbClr val="0070C0"/>
                </a:solidFill>
              </a:rPr>
              <a:t>Məntiqi </a:t>
            </a:r>
            <a:r>
              <a:rPr lang="az-Latn-AZ" sz="3200" b="1" cap="none" spc="0" dirty="0" smtClean="0">
                <a:ln w="12700">
                  <a:solidFill>
                    <a:srgbClr val="0070C0"/>
                  </a:solidFill>
                  <a:prstDash val="solid"/>
                </a:ln>
                <a:solidFill>
                  <a:srgbClr val="0070C0"/>
                </a:solidFill>
              </a:rPr>
              <a:t>təfəkkür əməliyyatı</a:t>
            </a:r>
            <a:r>
              <a:rPr lang="az-Latn-AZ" sz="3200" b="1" cap="none" spc="0" dirty="0" smtClean="0">
                <a:ln w="12700">
                  <a:solidFill>
                    <a:srgbClr val="0070C0"/>
                  </a:solidFill>
                  <a:prstDash val="solid"/>
                </a:ln>
                <a:solidFill>
                  <a:srgbClr val="0070C0"/>
                </a:solidFill>
              </a:rPr>
              <a:t>: - təfəkkür tapşırıqları.</a:t>
            </a:r>
            <a:endParaRPr lang="ru-RU" sz="3200" b="1" cap="none" spc="0" dirty="0">
              <a:ln w="12700">
                <a:solidFill>
                  <a:srgbClr val="0070C0"/>
                </a:solidFill>
                <a:prstDash val="solid"/>
              </a:ln>
              <a:solidFill>
                <a:srgbClr val="0070C0"/>
              </a:solidFill>
            </a:endParaRPr>
          </a:p>
        </p:txBody>
      </p:sp>
      <p:sp>
        <p:nvSpPr>
          <p:cNvPr id="5" name="Прямоугольник 4"/>
          <p:cNvSpPr/>
          <p:nvPr/>
        </p:nvSpPr>
        <p:spPr>
          <a:xfrm>
            <a:off x="304800" y="667464"/>
            <a:ext cx="8534400" cy="4401205"/>
          </a:xfrm>
          <a:prstGeom prst="rect">
            <a:avLst/>
          </a:prstGeom>
        </p:spPr>
        <p:txBody>
          <a:bodyPr wrap="square">
            <a:spAutoFit/>
          </a:bodyPr>
          <a:lstStyle/>
          <a:p>
            <a:r>
              <a:rPr lang="az-Latn-AZ" sz="1400" dirty="0" smtClean="0">
                <a:ln w="12700">
                  <a:solidFill>
                    <a:schemeClr val="tx1"/>
                  </a:solidFill>
                  <a:prstDash val="solid"/>
                </a:ln>
              </a:rPr>
              <a:t>Mətiqi təsnifat </a:t>
            </a:r>
            <a:r>
              <a:rPr lang="az-Latn-AZ" sz="1400" dirty="0" smtClean="0">
                <a:ln w="12700">
                  <a:solidFill>
                    <a:schemeClr val="tx1"/>
                  </a:solidFill>
                  <a:prstDash val="solid"/>
                </a:ln>
              </a:rPr>
              <a:t>əməliyyatı </a:t>
            </a:r>
            <a:r>
              <a:rPr lang="az-Latn-AZ" sz="1400" dirty="0" smtClean="0">
                <a:ln w="12700">
                  <a:solidFill>
                    <a:schemeClr val="accent1"/>
                  </a:solidFill>
                  <a:prstDash val="solid"/>
                </a:ln>
                <a:solidFill>
                  <a:schemeClr val="accent1"/>
                </a:solidFill>
              </a:rPr>
              <a:t>- bu</a:t>
            </a:r>
            <a:r>
              <a:rPr lang="az-Latn-AZ" sz="1400" dirty="0" smtClean="0">
                <a:ln w="12700">
                  <a:solidFill>
                    <a:schemeClr val="accent1"/>
                  </a:solidFill>
                  <a:prstDash val="solid"/>
                </a:ln>
                <a:solidFill>
                  <a:schemeClr val="accent1"/>
                </a:solidFill>
              </a:rPr>
              <a:t>, söz (və yaxud da ki, başqa çoxluqları) çoxluğunun suallar əsasında təsnif </a:t>
            </a:r>
            <a:r>
              <a:rPr lang="az-Latn-AZ" sz="1400" dirty="0" smtClean="0">
                <a:ln w="12700">
                  <a:solidFill>
                    <a:schemeClr val="accent1"/>
                  </a:solidFill>
                  <a:prstDash val="solid"/>
                </a:ln>
                <a:solidFill>
                  <a:schemeClr val="accent1"/>
                </a:solidFill>
              </a:rPr>
              <a:t>olunmasıdır.Bu </a:t>
            </a:r>
            <a:r>
              <a:rPr lang="az-Latn-AZ" sz="1400" dirty="0" smtClean="0">
                <a:ln w="12700">
                  <a:solidFill>
                    <a:schemeClr val="accent1"/>
                  </a:solidFill>
                  <a:prstDash val="solid"/>
                </a:ln>
                <a:solidFill>
                  <a:schemeClr val="accent1"/>
                </a:solidFill>
              </a:rPr>
              <a:t>əməliyyat vasitəsilə şagirdlər çoxları  müəyyən əlamətlərinə görə yarımçoxluqlara bölmək kimi əqli vərdişləri əldə edirlər. Verilən sözləri suallar əsasında təsnif edin. Məsələn: alma, gözəl, düzmək, irəli, altı, çörək, mən, qırmızı, aşağı, kitab, yaxşı, bir, aparmaq, onlar, iyirmi, görmək, üst, çəmən, içəri, yumşaq, təmizləmək, üç, yarımçıq, zərif, gözləmək, biz, sərin, çağırmaq.</a:t>
            </a:r>
          </a:p>
          <a:p>
            <a:endParaRPr lang="az-Latn-AZ" sz="1400" dirty="0" smtClean="0">
              <a:ln w="12700">
                <a:solidFill>
                  <a:schemeClr val="accent1"/>
                </a:solidFill>
                <a:prstDash val="solid"/>
              </a:ln>
              <a:solidFill>
                <a:schemeClr val="accent1"/>
              </a:solidFill>
            </a:endParaRPr>
          </a:p>
          <a:p>
            <a:r>
              <a:rPr lang="az-Latn-AZ" sz="1400" dirty="0" smtClean="0">
                <a:ln w="12700">
                  <a:solidFill>
                    <a:schemeClr val="accent1"/>
                  </a:solidFill>
                  <a:prstDash val="solid"/>
                </a:ln>
                <a:solidFill>
                  <a:schemeClr val="accent1"/>
                </a:solidFill>
              </a:rPr>
              <a:t> Kim? Nə? Hara? Necə? Nə cür? Hansı? Hara? Nə  etdi? Nə edir? Nə edəcək? N vaxt? Nə üçün</a:t>
            </a:r>
            <a:r>
              <a:rPr lang="az-Latn-AZ" sz="1400" dirty="0" smtClean="0">
                <a:ln w="12700">
                  <a:solidFill>
                    <a:schemeClr val="accent1"/>
                  </a:solidFill>
                  <a:prstDash val="solid"/>
                </a:ln>
                <a:solidFill>
                  <a:schemeClr val="accent1"/>
                </a:solidFill>
              </a:rPr>
              <a:t>?</a:t>
            </a:r>
            <a:endParaRPr lang="az-Latn-AZ" sz="1400" dirty="0" smtClean="0">
              <a:ln w="12700">
                <a:solidFill>
                  <a:schemeClr val="accent1"/>
                </a:solidFill>
                <a:prstDash val="solid"/>
              </a:ln>
              <a:solidFill>
                <a:schemeClr val="accent1"/>
              </a:solidFill>
            </a:endParaRPr>
          </a:p>
          <a:p>
            <a:r>
              <a:rPr lang="az-Latn-AZ" sz="1400" dirty="0" smtClean="0">
                <a:ln w="12700">
                  <a:solidFill>
                    <a:schemeClr val="tx1"/>
                  </a:solidFill>
                  <a:prstDash val="solid"/>
                </a:ln>
              </a:rPr>
              <a:t>Məntiqi seriyallaşdırma əməliyyatı</a:t>
            </a:r>
          </a:p>
          <a:p>
            <a:r>
              <a:rPr lang="az-Latn-AZ" sz="1400" dirty="0" smtClean="0">
                <a:ln w="12700">
                  <a:solidFill>
                    <a:schemeClr val="accent1"/>
                  </a:solidFill>
                  <a:prstDash val="solid"/>
                </a:ln>
                <a:solidFill>
                  <a:schemeClr val="accent1"/>
                </a:solidFill>
              </a:rPr>
              <a:t>Bilik strukturları üzərində məntiqi seriallaşdırma əməliyyatlarının aparılması şagirdlərdə bilik strukturlarını onları birləşdirən əlamətlər üzrə, yaxud yalnız bir əlamət üzrə qruplaşdırmaq kimi əqli vərdişləri formalaşdırır.</a:t>
            </a:r>
          </a:p>
          <a:p>
            <a:r>
              <a:rPr lang="az-Latn-AZ" sz="1400" dirty="0" smtClean="0">
                <a:ln w="12700">
                  <a:solidFill>
                    <a:schemeClr val="accent1"/>
                  </a:solidFill>
                  <a:prstDash val="solid"/>
                </a:ln>
                <a:solidFill>
                  <a:schemeClr val="accent1"/>
                </a:solidFill>
              </a:rPr>
              <a:t>Bir qrupda cəmləşən eyni sonluqlu sözlərin şəkildə hallanmasına seriasiya deyilir. </a:t>
            </a:r>
          </a:p>
          <a:p>
            <a:pPr marL="342900" indent="-342900">
              <a:buAutoNum type="alphaUcPeriod"/>
            </a:pPr>
            <a:r>
              <a:rPr lang="az-Latn-AZ" sz="1400" dirty="0" smtClean="0">
                <a:ln w="12700">
                  <a:solidFill>
                    <a:schemeClr val="accent1"/>
                  </a:solidFill>
                  <a:prstDash val="solid"/>
                </a:ln>
                <a:solidFill>
                  <a:schemeClr val="accent1"/>
                </a:solidFill>
              </a:rPr>
              <a:t>Bilik, çörək, çiçək, inək, </a:t>
            </a:r>
            <a:r>
              <a:rPr lang="az-Latn-AZ" sz="1400" dirty="0" smtClean="0">
                <a:ln w="12700">
                  <a:solidFill>
                    <a:schemeClr val="accent1"/>
                  </a:solidFill>
                  <a:prstDash val="solid"/>
                </a:ln>
                <a:solidFill>
                  <a:schemeClr val="accent1"/>
                </a:solidFill>
              </a:rPr>
              <a:t>ipək</a:t>
            </a:r>
          </a:p>
          <a:p>
            <a:pPr marL="342900" indent="-342900">
              <a:buAutoNum type="alphaUcPeriod" startAt="25"/>
            </a:pPr>
            <a:r>
              <a:rPr lang="az-Latn-AZ" sz="1400" dirty="0" smtClean="0">
                <a:ln w="12700">
                  <a:solidFill>
                    <a:schemeClr val="accent1"/>
                  </a:solidFill>
                  <a:prstDash val="solid"/>
                </a:ln>
                <a:solidFill>
                  <a:schemeClr val="accent1"/>
                </a:solidFill>
              </a:rPr>
              <a:t>Biliyin</a:t>
            </a:r>
            <a:r>
              <a:rPr lang="az-Latn-AZ" sz="1400" dirty="0" smtClean="0">
                <a:ln w="12700">
                  <a:solidFill>
                    <a:schemeClr val="accent1"/>
                  </a:solidFill>
                  <a:prstDash val="solid"/>
                </a:ln>
                <a:solidFill>
                  <a:schemeClr val="accent1"/>
                </a:solidFill>
              </a:rPr>
              <a:t>, çörəyin, çiçəyin, inəyin, ipəyin</a:t>
            </a:r>
          </a:p>
          <a:p>
            <a:pPr marL="342900" indent="-342900"/>
            <a:r>
              <a:rPr lang="az-Latn-AZ" sz="1400" dirty="0" smtClean="0">
                <a:ln w="12700">
                  <a:solidFill>
                    <a:schemeClr val="tx1"/>
                  </a:solidFill>
                  <a:prstDash val="solid"/>
                </a:ln>
              </a:rPr>
              <a:t>Təfəkkürün </a:t>
            </a:r>
            <a:r>
              <a:rPr lang="az-Latn-AZ" sz="1400" dirty="0" smtClean="0">
                <a:ln w="12700">
                  <a:solidFill>
                    <a:schemeClr val="tx1"/>
                  </a:solidFill>
                  <a:prstDash val="solid"/>
                </a:ln>
              </a:rPr>
              <a:t>məntiqi əvəzetmə </a:t>
            </a:r>
            <a:r>
              <a:rPr lang="az-Latn-AZ" sz="1400" dirty="0" smtClean="0">
                <a:ln w="12700">
                  <a:solidFill>
                    <a:schemeClr val="accent1"/>
                  </a:solidFill>
                  <a:prstDash val="solid"/>
                </a:ln>
                <a:solidFill>
                  <a:schemeClr val="accent1"/>
                </a:solidFill>
              </a:rPr>
              <a:t>əməliyyatı bir bilik strukturunu digəri ilə əvəz etməsidir. Məntiqi </a:t>
            </a:r>
            <a:r>
              <a:rPr lang="az-Latn-AZ" sz="1400" dirty="0" smtClean="0">
                <a:ln w="12700">
                  <a:solidFill>
                    <a:schemeClr val="accent1"/>
                  </a:solidFill>
                  <a:prstDash val="solid"/>
                </a:ln>
                <a:solidFill>
                  <a:schemeClr val="accent1"/>
                </a:solidFill>
              </a:rPr>
              <a:t>zənginləşdirmə əməliyyatında </a:t>
            </a:r>
            <a:r>
              <a:rPr lang="az-Latn-AZ" sz="1400" dirty="0" smtClean="0">
                <a:ln w="12700">
                  <a:solidFill>
                    <a:schemeClr val="accent1"/>
                  </a:solidFill>
                  <a:prstDash val="solid"/>
                </a:ln>
                <a:solidFill>
                  <a:schemeClr val="accent1"/>
                </a:solidFill>
              </a:rPr>
              <a:t>şagirdlər malik olduqları bilik strukturlarını yeni biliklərlə zənginləşdirir və daha da dərin </a:t>
            </a:r>
            <a:r>
              <a:rPr lang="az-Latn-AZ" sz="1400" dirty="0" smtClean="0">
                <a:ln w="12700">
                  <a:solidFill>
                    <a:schemeClr val="accent1"/>
                  </a:solidFill>
                  <a:prstDash val="solid"/>
                </a:ln>
                <a:solidFill>
                  <a:schemeClr val="accent1"/>
                </a:solidFill>
              </a:rPr>
              <a:t>bilik haqqında </a:t>
            </a:r>
            <a:r>
              <a:rPr lang="az-Latn-AZ" sz="1400" dirty="0" smtClean="0">
                <a:ln w="12700">
                  <a:solidFill>
                    <a:schemeClr val="accent1"/>
                  </a:solidFill>
                  <a:prstDash val="solid"/>
                </a:ln>
                <a:solidFill>
                  <a:schemeClr val="accent1"/>
                </a:solidFill>
              </a:rPr>
              <a:t>ətraflı görüşə malik olurlar. </a:t>
            </a:r>
          </a:p>
          <a:p>
            <a:pPr marL="342900" indent="-342900"/>
            <a:r>
              <a:rPr lang="az-Latn-AZ" sz="1400" dirty="0" smtClean="0">
                <a:ln w="12700">
                  <a:solidFill>
                    <a:schemeClr val="accent1"/>
                  </a:solidFill>
                  <a:prstDash val="solid"/>
                </a:ln>
                <a:solidFill>
                  <a:schemeClr val="accent1"/>
                </a:solidFill>
              </a:rPr>
              <a:t>(3+7)*4= 40</a:t>
            </a:r>
          </a:p>
          <a:p>
            <a:pPr marL="342900" indent="-342900"/>
            <a:r>
              <a:rPr lang="az-Latn-AZ" sz="1400" dirty="0" smtClean="0">
                <a:ln w="12700">
                  <a:solidFill>
                    <a:schemeClr val="accent1"/>
                  </a:solidFill>
                  <a:prstDash val="solid"/>
                </a:ln>
                <a:solidFill>
                  <a:schemeClr val="accent1"/>
                </a:solidFill>
              </a:rPr>
              <a:t>(a+b)*</a:t>
            </a:r>
            <a:r>
              <a:rPr lang="az-Latn-AZ" sz="1400" dirty="0" smtClean="0">
                <a:ln w="12700">
                  <a:solidFill>
                    <a:schemeClr val="accent1"/>
                  </a:solidFill>
                  <a:prstDash val="solid"/>
                </a:ln>
                <a:solidFill>
                  <a:schemeClr val="accent1"/>
                </a:solidFill>
              </a:rPr>
              <a:t>c=ac+bc</a:t>
            </a:r>
            <a:endParaRPr lang="az-Latn-AZ" sz="1400" dirty="0" smtClean="0">
              <a:ln w="12700">
                <a:solidFill>
                  <a:schemeClr val="accent1"/>
                </a:solidFill>
                <a:prstDash val="solid"/>
              </a:ln>
              <a:solidFill>
                <a:schemeClr val="accent1"/>
              </a:solidFill>
            </a:endParaRPr>
          </a:p>
          <a:p>
            <a:pPr marL="342900" indent="-342900"/>
            <a:r>
              <a:rPr lang="az-Latn-AZ" sz="1400" dirty="0" smtClean="0">
                <a:ln w="12700">
                  <a:solidFill>
                    <a:schemeClr val="tx1"/>
                  </a:solidFill>
                  <a:prstDash val="solid"/>
                </a:ln>
              </a:rPr>
              <a:t>Məntiqi multiplikativ əməliyyatlar </a:t>
            </a:r>
            <a:r>
              <a:rPr lang="az-Latn-AZ" sz="1400" dirty="0" smtClean="0">
                <a:ln w="12700">
                  <a:solidFill>
                    <a:schemeClr val="accent1"/>
                  </a:solidFill>
                  <a:prstDash val="solid"/>
                </a:ln>
                <a:solidFill>
                  <a:schemeClr val="accent1"/>
                </a:solidFill>
              </a:rPr>
              <a:t>ümumi münasibətləri, yaxud əlaqələri olan bir necə bilik strukturlar üzərində tətbiq edilir.</a:t>
            </a:r>
            <a:endParaRPr lang="az-Latn-AZ" sz="1400" dirty="0" smtClean="0">
              <a:ln w="12700">
                <a:solidFill>
                  <a:schemeClr val="accent1"/>
                </a:solidFill>
                <a:prstDash val="solid"/>
              </a:ln>
              <a:solidFill>
                <a:schemeClr val="accent1"/>
              </a:solidFill>
            </a:endParaRPr>
          </a:p>
        </p:txBody>
      </p:sp>
      <p:graphicFrame>
        <p:nvGraphicFramePr>
          <p:cNvPr id="6" name="Таблица 5"/>
          <p:cNvGraphicFramePr>
            <a:graphicFrameLocks noGrp="1"/>
          </p:cNvGraphicFramePr>
          <p:nvPr/>
        </p:nvGraphicFramePr>
        <p:xfrm>
          <a:off x="705204" y="5271528"/>
          <a:ext cx="7358112" cy="1246182"/>
        </p:xfrm>
        <a:graphic>
          <a:graphicData uri="http://schemas.openxmlformats.org/drawingml/2006/table">
            <a:tbl>
              <a:tblPr firstRow="1" bandRow="1">
                <a:tableStyleId>{5C22544A-7EE6-4342-B048-85BDC9FD1C3A}</a:tableStyleId>
              </a:tblPr>
              <a:tblGrid>
                <a:gridCol w="1226352"/>
                <a:gridCol w="1226352"/>
                <a:gridCol w="1226352"/>
                <a:gridCol w="1226352"/>
                <a:gridCol w="1226352"/>
                <a:gridCol w="1226352"/>
              </a:tblGrid>
              <a:tr h="415394">
                <a:tc>
                  <a:txBody>
                    <a:bodyPr/>
                    <a:lstStyle/>
                    <a:p>
                      <a:r>
                        <a:rPr lang="az-Latn-AZ" dirty="0" smtClean="0"/>
                        <a:t>Hallar</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İsim</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Sifət</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Say</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Əvəzlik</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Fel</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394">
                <a:tc>
                  <a:txBody>
                    <a:bodyPr/>
                    <a:lstStyle/>
                    <a:p>
                      <a:r>
                        <a:rPr lang="az-Latn-AZ" dirty="0" smtClean="0"/>
                        <a:t>A.</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qələm</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qırmızı</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beş</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o</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Getmək</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394">
                <a:tc>
                  <a:txBody>
                    <a:bodyPr/>
                    <a:lstStyle/>
                    <a:p>
                      <a:r>
                        <a:rPr lang="az-Latn-AZ" dirty="0" smtClean="0"/>
                        <a:t>Y.</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Qələmin</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qırmızının</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beşin</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onun</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z-Latn-AZ" dirty="0" smtClean="0"/>
                        <a:t>Getməyin</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sxem2"/>
          <p:cNvPicPr>
            <a:picLocks noChangeAspect="1" noChangeArrowheads="1"/>
          </p:cNvPicPr>
          <p:nvPr/>
        </p:nvPicPr>
        <p:blipFill>
          <a:blip r:embed="rId2"/>
          <a:srcRect/>
          <a:stretch>
            <a:fillRect/>
          </a:stretch>
        </p:blipFill>
        <p:spPr bwMode="auto">
          <a:xfrm>
            <a:off x="4114800" y="609600"/>
            <a:ext cx="4754562" cy="4688137"/>
          </a:xfrm>
          <a:prstGeom prst="rect">
            <a:avLst/>
          </a:prstGeom>
          <a:noFill/>
        </p:spPr>
      </p:pic>
      <p:sp>
        <p:nvSpPr>
          <p:cNvPr id="3" name="WordArt 5"/>
          <p:cNvSpPr>
            <a:spLocks noChangeArrowheads="1" noChangeShapeType="1" noTextEdit="1"/>
          </p:cNvSpPr>
          <p:nvPr/>
        </p:nvSpPr>
        <p:spPr bwMode="auto">
          <a:xfrm>
            <a:off x="3048000" y="5181600"/>
            <a:ext cx="6019800" cy="533400"/>
          </a:xfrm>
          <a:prstGeom prst="rect">
            <a:avLst/>
          </a:prstGeom>
        </p:spPr>
        <p:txBody>
          <a:bodyPr wrap="none" fromWordArt="1">
            <a:prstTxWarp prst="textPlain">
              <a:avLst>
                <a:gd name="adj" fmla="val 50000"/>
              </a:avLst>
            </a:prstTxWarp>
          </a:bodyPr>
          <a:lstStyle/>
          <a:p>
            <a:r>
              <a:rPr lang="en-US" sz="1600" kern="10" dirty="0" err="1" smtClean="0">
                <a:ln w="9525">
                  <a:solidFill>
                    <a:srgbClr val="0070C0"/>
                  </a:solidFill>
                  <a:round/>
                  <a:headEnd/>
                  <a:tailEnd/>
                </a:ln>
                <a:solidFill>
                  <a:srgbClr val="0070C0"/>
                </a:solidFill>
                <a:latin typeface="Arial"/>
                <a:cs typeface="Arial"/>
              </a:rPr>
              <a:t>Məntiqi</a:t>
            </a:r>
            <a:r>
              <a:rPr lang="en-US" sz="1600" kern="10" dirty="0" smtClean="0">
                <a:ln w="9525">
                  <a:solidFill>
                    <a:srgbClr val="0070C0"/>
                  </a:solidFill>
                  <a:round/>
                  <a:headEnd/>
                  <a:tailEnd/>
                </a:ln>
                <a:solidFill>
                  <a:srgbClr val="0070C0"/>
                </a:solidFill>
                <a:latin typeface="Arial"/>
                <a:cs typeface="Arial"/>
              </a:rPr>
              <a:t> </a:t>
            </a:r>
            <a:r>
              <a:rPr lang="en-US" sz="1600" kern="10" dirty="0" err="1" smtClean="0">
                <a:ln w="9525">
                  <a:solidFill>
                    <a:srgbClr val="0070C0"/>
                  </a:solidFill>
                  <a:round/>
                  <a:headEnd/>
                  <a:tailEnd/>
                </a:ln>
                <a:solidFill>
                  <a:srgbClr val="0070C0"/>
                </a:solidFill>
                <a:latin typeface="Arial"/>
                <a:cs typeface="Arial"/>
              </a:rPr>
              <a:t>bilik</a:t>
            </a:r>
            <a:r>
              <a:rPr lang="en-US" sz="1600" kern="10" dirty="0" smtClean="0">
                <a:ln w="9525">
                  <a:solidFill>
                    <a:srgbClr val="0070C0"/>
                  </a:solidFill>
                  <a:round/>
                  <a:headEnd/>
                  <a:tailEnd/>
                </a:ln>
                <a:solidFill>
                  <a:srgbClr val="0070C0"/>
                </a:solidFill>
                <a:latin typeface="Arial"/>
                <a:cs typeface="Arial"/>
              </a:rPr>
              <a:t> </a:t>
            </a:r>
            <a:r>
              <a:rPr lang="en-US" sz="1600" kern="10" dirty="0" err="1" smtClean="0">
                <a:ln w="9525">
                  <a:solidFill>
                    <a:srgbClr val="0070C0"/>
                  </a:solidFill>
                  <a:round/>
                  <a:headEnd/>
                  <a:tailEnd/>
                </a:ln>
                <a:solidFill>
                  <a:srgbClr val="0070C0"/>
                </a:solidFill>
                <a:latin typeface="Arial"/>
                <a:cs typeface="Arial"/>
              </a:rPr>
              <a:t>üzrə</a:t>
            </a:r>
            <a:r>
              <a:rPr lang="en-US" sz="1600" kern="10" dirty="0" smtClean="0">
                <a:ln w="9525">
                  <a:solidFill>
                    <a:srgbClr val="0070C0"/>
                  </a:solidFill>
                  <a:round/>
                  <a:headEnd/>
                  <a:tailEnd/>
                </a:ln>
                <a:solidFill>
                  <a:srgbClr val="0070C0"/>
                </a:solidFill>
                <a:latin typeface="Arial"/>
                <a:cs typeface="Arial"/>
              </a:rPr>
              <a:t> </a:t>
            </a:r>
            <a:r>
              <a:rPr lang="en-US" sz="1600" kern="10" dirty="0" err="1" smtClean="0">
                <a:ln w="9525">
                  <a:solidFill>
                    <a:srgbClr val="0070C0"/>
                  </a:solidFill>
                  <a:round/>
                  <a:headEnd/>
                  <a:tailEnd/>
                </a:ln>
                <a:solidFill>
                  <a:srgbClr val="0070C0"/>
                </a:solidFill>
                <a:latin typeface="Arial"/>
                <a:cs typeface="Arial"/>
              </a:rPr>
              <a:t>aparılan</a:t>
            </a:r>
            <a:r>
              <a:rPr lang="en-US" sz="1600" kern="10" dirty="0" smtClean="0">
                <a:ln w="9525">
                  <a:solidFill>
                    <a:srgbClr val="0070C0"/>
                  </a:solidFill>
                  <a:round/>
                  <a:headEnd/>
                  <a:tailEnd/>
                </a:ln>
                <a:solidFill>
                  <a:srgbClr val="0070C0"/>
                </a:solidFill>
                <a:latin typeface="Arial"/>
                <a:cs typeface="Arial"/>
              </a:rPr>
              <a:t> </a:t>
            </a:r>
            <a:r>
              <a:rPr lang="en-US" sz="1600" kern="10" dirty="0" err="1" smtClean="0">
                <a:ln w="9525">
                  <a:solidFill>
                    <a:srgbClr val="0070C0"/>
                  </a:solidFill>
                  <a:round/>
                  <a:headEnd/>
                  <a:tailEnd/>
                </a:ln>
                <a:solidFill>
                  <a:srgbClr val="0070C0"/>
                </a:solidFill>
                <a:latin typeface="Arial"/>
                <a:cs typeface="Arial"/>
              </a:rPr>
              <a:t>təfəkkürün</a:t>
            </a:r>
            <a:r>
              <a:rPr lang="en-US" sz="1600" kern="10" dirty="0" smtClean="0">
                <a:ln w="9525">
                  <a:solidFill>
                    <a:srgbClr val="0070C0"/>
                  </a:solidFill>
                  <a:round/>
                  <a:headEnd/>
                  <a:tailEnd/>
                </a:ln>
                <a:solidFill>
                  <a:srgbClr val="0070C0"/>
                </a:solidFill>
                <a:latin typeface="Arial"/>
                <a:cs typeface="Arial"/>
              </a:rPr>
              <a:t> </a:t>
            </a:r>
            <a:r>
              <a:rPr lang="en-US" sz="1600" kern="10" dirty="0" err="1" smtClean="0">
                <a:ln w="9525">
                  <a:solidFill>
                    <a:srgbClr val="0070C0"/>
                  </a:solidFill>
                  <a:round/>
                  <a:headEnd/>
                  <a:tailEnd/>
                </a:ln>
                <a:solidFill>
                  <a:srgbClr val="0070C0"/>
                </a:solidFill>
                <a:latin typeface="Arial"/>
                <a:cs typeface="Arial"/>
              </a:rPr>
              <a:t>məntiqi</a:t>
            </a:r>
            <a:r>
              <a:rPr lang="en-US" sz="1600" kern="10" dirty="0" smtClean="0">
                <a:ln w="9525">
                  <a:solidFill>
                    <a:srgbClr val="0070C0"/>
                  </a:solidFill>
                  <a:round/>
                  <a:headEnd/>
                  <a:tailEnd/>
                </a:ln>
                <a:solidFill>
                  <a:srgbClr val="0070C0"/>
                </a:solidFill>
                <a:latin typeface="Arial"/>
                <a:cs typeface="Arial"/>
              </a:rPr>
              <a:t> </a:t>
            </a:r>
            <a:r>
              <a:rPr lang="en-US" sz="1600" kern="10" dirty="0" err="1" smtClean="0">
                <a:ln w="9525">
                  <a:solidFill>
                    <a:srgbClr val="0070C0"/>
                  </a:solidFill>
                  <a:round/>
                  <a:headEnd/>
                  <a:tailEnd/>
                </a:ln>
                <a:solidFill>
                  <a:srgbClr val="0070C0"/>
                </a:solidFill>
                <a:latin typeface="Arial"/>
                <a:cs typeface="Arial"/>
              </a:rPr>
              <a:t>əməliyyatları,biliyin</a:t>
            </a:r>
            <a:r>
              <a:rPr lang="en-US" sz="1600" kern="10" dirty="0" smtClean="0">
                <a:ln w="9525">
                  <a:solidFill>
                    <a:srgbClr val="0070C0"/>
                  </a:solidFill>
                  <a:round/>
                  <a:headEnd/>
                  <a:tailEnd/>
                </a:ln>
                <a:solidFill>
                  <a:srgbClr val="0070C0"/>
                </a:solidFill>
                <a:latin typeface="Arial"/>
                <a:cs typeface="Arial"/>
              </a:rPr>
              <a:t> </a:t>
            </a:r>
            <a:r>
              <a:rPr lang="en-US" sz="1600" kern="10" dirty="0" err="1" smtClean="0">
                <a:ln w="9525">
                  <a:solidFill>
                    <a:srgbClr val="0070C0"/>
                  </a:solidFill>
                  <a:round/>
                  <a:headEnd/>
                  <a:tailEnd/>
                </a:ln>
                <a:solidFill>
                  <a:srgbClr val="0070C0"/>
                </a:solidFill>
                <a:latin typeface="Arial"/>
                <a:cs typeface="Arial"/>
              </a:rPr>
              <a:t>vertikal</a:t>
            </a:r>
            <a:r>
              <a:rPr lang="en-US" sz="1600" kern="10" dirty="0" smtClean="0">
                <a:ln w="9525">
                  <a:solidFill>
                    <a:srgbClr val="0070C0"/>
                  </a:solidFill>
                  <a:round/>
                  <a:headEnd/>
                  <a:tailEnd/>
                </a:ln>
                <a:solidFill>
                  <a:srgbClr val="0070C0"/>
                </a:solidFill>
                <a:latin typeface="Arial"/>
                <a:cs typeface="Arial"/>
              </a:rPr>
              <a:t> </a:t>
            </a:r>
            <a:r>
              <a:rPr lang="en-US" sz="1600" kern="10" dirty="0" err="1" smtClean="0">
                <a:ln w="9525">
                  <a:solidFill>
                    <a:srgbClr val="0070C0"/>
                  </a:solidFill>
                  <a:round/>
                  <a:headEnd/>
                  <a:tailEnd/>
                </a:ln>
                <a:solidFill>
                  <a:srgbClr val="0070C0"/>
                </a:solidFill>
                <a:latin typeface="Arial"/>
                <a:cs typeface="Arial"/>
              </a:rPr>
              <a:t>quruluşunu</a:t>
            </a:r>
            <a:r>
              <a:rPr lang="en-US" sz="1600" kern="10" dirty="0" smtClean="0">
                <a:ln w="9525">
                  <a:solidFill>
                    <a:srgbClr val="0070C0"/>
                  </a:solidFill>
                  <a:round/>
                  <a:headEnd/>
                  <a:tailEnd/>
                </a:ln>
                <a:solidFill>
                  <a:srgbClr val="0070C0"/>
                </a:solidFill>
                <a:latin typeface="Arial"/>
                <a:cs typeface="Arial"/>
              </a:rPr>
              <a:t> </a:t>
            </a:r>
          </a:p>
          <a:p>
            <a:r>
              <a:rPr lang="en-US" sz="1600" kern="10" dirty="0" err="1" smtClean="0">
                <a:ln w="9525">
                  <a:solidFill>
                    <a:srgbClr val="0070C0"/>
                  </a:solidFill>
                  <a:round/>
                  <a:headEnd/>
                  <a:tailEnd/>
                </a:ln>
                <a:solidFill>
                  <a:srgbClr val="0070C0"/>
                </a:solidFill>
                <a:latin typeface="Arial"/>
                <a:cs typeface="Arial"/>
              </a:rPr>
              <a:t>söküb</a:t>
            </a:r>
            <a:r>
              <a:rPr lang="en-US" sz="1600" kern="10" dirty="0" smtClean="0">
                <a:ln w="9525">
                  <a:solidFill>
                    <a:srgbClr val="0070C0"/>
                  </a:solidFill>
                  <a:round/>
                  <a:headEnd/>
                  <a:tailEnd/>
                </a:ln>
                <a:solidFill>
                  <a:srgbClr val="0070C0"/>
                </a:solidFill>
                <a:latin typeface="Arial"/>
                <a:cs typeface="Arial"/>
              </a:rPr>
              <a:t> </a:t>
            </a:r>
            <a:r>
              <a:rPr lang="en-US" sz="1600" kern="10" dirty="0" err="1" smtClean="0">
                <a:ln w="9525">
                  <a:solidFill>
                    <a:srgbClr val="0070C0"/>
                  </a:solidFill>
                  <a:round/>
                  <a:headEnd/>
                  <a:tailEnd/>
                </a:ln>
                <a:solidFill>
                  <a:srgbClr val="0070C0"/>
                </a:solidFill>
                <a:latin typeface="Arial"/>
                <a:cs typeface="Arial"/>
              </a:rPr>
              <a:t>onu</a:t>
            </a:r>
            <a:r>
              <a:rPr lang="en-US" sz="1600" kern="10" dirty="0" smtClean="0">
                <a:ln w="9525">
                  <a:solidFill>
                    <a:srgbClr val="0070C0"/>
                  </a:solidFill>
                  <a:round/>
                  <a:headEnd/>
                  <a:tailEnd/>
                </a:ln>
                <a:solidFill>
                  <a:srgbClr val="0070C0"/>
                </a:solidFill>
                <a:latin typeface="Arial"/>
                <a:cs typeface="Arial"/>
              </a:rPr>
              <a:t> horizontal </a:t>
            </a:r>
            <a:r>
              <a:rPr lang="en-US" sz="1600" kern="10" dirty="0" err="1" smtClean="0">
                <a:ln w="9525">
                  <a:solidFill>
                    <a:srgbClr val="0070C0"/>
                  </a:solidFill>
                  <a:round/>
                  <a:headEnd/>
                  <a:tailEnd/>
                </a:ln>
                <a:solidFill>
                  <a:srgbClr val="0070C0"/>
                </a:solidFill>
                <a:latin typeface="Arial"/>
                <a:cs typeface="Arial"/>
              </a:rPr>
              <a:t>quruluşda</a:t>
            </a:r>
            <a:r>
              <a:rPr lang="en-US" sz="1600" kern="10" dirty="0" smtClean="0">
                <a:ln w="9525">
                  <a:solidFill>
                    <a:srgbClr val="0070C0"/>
                  </a:solidFill>
                  <a:round/>
                  <a:headEnd/>
                  <a:tailEnd/>
                </a:ln>
                <a:solidFill>
                  <a:srgbClr val="0070C0"/>
                </a:solidFill>
                <a:latin typeface="Arial"/>
                <a:cs typeface="Arial"/>
              </a:rPr>
              <a:t> </a:t>
            </a:r>
            <a:r>
              <a:rPr lang="en-US" sz="1600" kern="10" dirty="0" err="1" smtClean="0">
                <a:ln w="9525">
                  <a:solidFill>
                    <a:srgbClr val="0070C0"/>
                  </a:solidFill>
                  <a:round/>
                  <a:headEnd/>
                  <a:tailEnd/>
                </a:ln>
                <a:solidFill>
                  <a:srgbClr val="0070C0"/>
                </a:solidFill>
                <a:latin typeface="Arial"/>
                <a:cs typeface="Arial"/>
              </a:rPr>
              <a:t>toplayır</a:t>
            </a:r>
            <a:r>
              <a:rPr lang="en-US" sz="1600" kern="10" dirty="0" smtClean="0">
                <a:ln w="9525">
                  <a:solidFill>
                    <a:srgbClr val="0070C0"/>
                  </a:solidFill>
                  <a:round/>
                  <a:headEnd/>
                  <a:tailEnd/>
                </a:ln>
                <a:solidFill>
                  <a:srgbClr val="0070C0"/>
                </a:solidFill>
                <a:latin typeface="Arial"/>
                <a:cs typeface="Arial"/>
              </a:rPr>
              <a:t>.</a:t>
            </a:r>
            <a:endParaRPr lang="ru-RU" sz="1600" kern="10" dirty="0">
              <a:ln w="9525">
                <a:solidFill>
                  <a:srgbClr val="0070C0"/>
                </a:solidFill>
                <a:round/>
                <a:headEnd/>
                <a:tailEnd/>
              </a:ln>
              <a:solidFill>
                <a:srgbClr val="0070C0"/>
              </a:solidFill>
              <a:latin typeface="Arial"/>
              <a:cs typeface="Arial"/>
            </a:endParaRPr>
          </a:p>
        </p:txBody>
      </p:sp>
      <p:sp>
        <p:nvSpPr>
          <p:cNvPr id="4" name="WordArt 6"/>
          <p:cNvSpPr>
            <a:spLocks noChangeArrowheads="1" noChangeShapeType="1" noTextEdit="1"/>
          </p:cNvSpPr>
          <p:nvPr/>
        </p:nvSpPr>
        <p:spPr bwMode="auto">
          <a:xfrm>
            <a:off x="329184" y="4261104"/>
            <a:ext cx="4343400" cy="533400"/>
          </a:xfrm>
          <a:prstGeom prst="rect">
            <a:avLst/>
          </a:prstGeom>
        </p:spPr>
        <p:txBody>
          <a:bodyPr wrap="none" fromWordArt="1">
            <a:prstTxWarp prst="textPlain">
              <a:avLst>
                <a:gd name="adj" fmla="val 50000"/>
              </a:avLst>
            </a:prstTxWarp>
          </a:bodyPr>
          <a:lstStyle/>
          <a:p>
            <a:r>
              <a:rPr lang="en-US" sz="2000" kern="10" dirty="0" err="1">
                <a:ln w="9525">
                  <a:solidFill>
                    <a:srgbClr val="0070C0"/>
                  </a:solidFill>
                  <a:round/>
                  <a:headEnd/>
                  <a:tailEnd/>
                </a:ln>
                <a:solidFill>
                  <a:srgbClr val="0070C0"/>
                </a:solidFill>
                <a:latin typeface="Arial"/>
                <a:cs typeface="Arial"/>
              </a:rPr>
              <a:t>Təlimin</a:t>
            </a:r>
            <a:r>
              <a:rPr lang="en-US" sz="2000" kern="10" dirty="0">
                <a:ln w="9525">
                  <a:solidFill>
                    <a:srgbClr val="0070C0"/>
                  </a:solidFill>
                  <a:round/>
                  <a:headEnd/>
                  <a:tailEnd/>
                </a:ln>
                <a:solidFill>
                  <a:srgbClr val="0070C0"/>
                </a:solidFill>
                <a:latin typeface="Arial"/>
                <a:cs typeface="Arial"/>
              </a:rPr>
              <a:t> </a:t>
            </a:r>
            <a:r>
              <a:rPr lang="en-US" sz="2000" kern="10" dirty="0" err="1">
                <a:ln w="9525">
                  <a:solidFill>
                    <a:srgbClr val="0070C0"/>
                  </a:solidFill>
                  <a:round/>
                  <a:headEnd/>
                  <a:tailEnd/>
                </a:ln>
                <a:solidFill>
                  <a:srgbClr val="0070C0"/>
                </a:solidFill>
                <a:latin typeface="Arial"/>
                <a:cs typeface="Arial"/>
              </a:rPr>
              <a:t>ənənəvi</a:t>
            </a:r>
            <a:r>
              <a:rPr lang="en-US" sz="2000" kern="10" dirty="0">
                <a:ln w="9525">
                  <a:solidFill>
                    <a:srgbClr val="0070C0"/>
                  </a:solidFill>
                  <a:round/>
                  <a:headEnd/>
                  <a:tailEnd/>
                </a:ln>
                <a:solidFill>
                  <a:srgbClr val="0070C0"/>
                </a:solidFill>
                <a:latin typeface="Arial"/>
                <a:cs typeface="Arial"/>
              </a:rPr>
              <a:t> </a:t>
            </a:r>
            <a:r>
              <a:rPr lang="en-US" sz="2000" kern="10" dirty="0" err="1">
                <a:ln w="9525">
                  <a:solidFill>
                    <a:srgbClr val="0070C0"/>
                  </a:solidFill>
                  <a:round/>
                  <a:headEnd/>
                  <a:tailEnd/>
                </a:ln>
                <a:solidFill>
                  <a:srgbClr val="0070C0"/>
                </a:solidFill>
                <a:latin typeface="Arial"/>
                <a:cs typeface="Arial"/>
              </a:rPr>
              <a:t>quruluşunun</a:t>
            </a:r>
            <a:r>
              <a:rPr lang="en-US" sz="2000" kern="10" dirty="0">
                <a:ln w="9525">
                  <a:solidFill>
                    <a:srgbClr val="0070C0"/>
                  </a:solidFill>
                  <a:round/>
                  <a:headEnd/>
                  <a:tailEnd/>
                </a:ln>
                <a:solidFill>
                  <a:srgbClr val="0070C0"/>
                </a:solidFill>
                <a:latin typeface="Arial"/>
                <a:cs typeface="Arial"/>
              </a:rPr>
              <a:t> </a:t>
            </a:r>
            <a:r>
              <a:rPr lang="en-US" sz="2000" kern="10" dirty="0" err="1">
                <a:ln w="9525">
                  <a:solidFill>
                    <a:srgbClr val="0070C0"/>
                  </a:solidFill>
                  <a:round/>
                  <a:headEnd/>
                  <a:tailEnd/>
                </a:ln>
                <a:solidFill>
                  <a:srgbClr val="0070C0"/>
                </a:solidFill>
                <a:latin typeface="Arial"/>
                <a:cs typeface="Arial"/>
              </a:rPr>
              <a:t>sökülməsi</a:t>
            </a:r>
            <a:r>
              <a:rPr lang="en-US" sz="2000" kern="10" dirty="0">
                <a:ln w="9525">
                  <a:solidFill>
                    <a:srgbClr val="0070C0"/>
                  </a:solidFill>
                  <a:round/>
                  <a:headEnd/>
                  <a:tailEnd/>
                </a:ln>
                <a:solidFill>
                  <a:srgbClr val="0070C0"/>
                </a:solidFill>
                <a:latin typeface="Arial"/>
                <a:cs typeface="Arial"/>
              </a:rPr>
              <a:t> </a:t>
            </a:r>
          </a:p>
          <a:p>
            <a:r>
              <a:rPr lang="en-US" sz="2000" kern="10" dirty="0" err="1">
                <a:ln w="9525">
                  <a:solidFill>
                    <a:srgbClr val="0070C0"/>
                  </a:solidFill>
                  <a:round/>
                  <a:headEnd/>
                  <a:tailEnd/>
                </a:ln>
                <a:solidFill>
                  <a:srgbClr val="0070C0"/>
                </a:solidFill>
                <a:latin typeface="Arial"/>
                <a:cs typeface="Arial"/>
              </a:rPr>
              <a:t>və</a:t>
            </a:r>
            <a:r>
              <a:rPr lang="en-US" sz="2000" kern="10" dirty="0">
                <a:ln w="9525">
                  <a:solidFill>
                    <a:srgbClr val="0070C0"/>
                  </a:solidFill>
                  <a:round/>
                  <a:headEnd/>
                  <a:tailEnd/>
                </a:ln>
                <a:solidFill>
                  <a:srgbClr val="0070C0"/>
                </a:solidFill>
                <a:latin typeface="Arial"/>
                <a:cs typeface="Arial"/>
              </a:rPr>
              <a:t> </a:t>
            </a:r>
            <a:r>
              <a:rPr lang="en-US" sz="2000" kern="10" dirty="0" err="1">
                <a:ln w="9525">
                  <a:solidFill>
                    <a:srgbClr val="0070C0"/>
                  </a:solidFill>
                  <a:round/>
                  <a:headEnd/>
                  <a:tailEnd/>
                </a:ln>
                <a:solidFill>
                  <a:srgbClr val="0070C0"/>
                </a:solidFill>
                <a:latin typeface="Arial"/>
                <a:cs typeface="Arial"/>
              </a:rPr>
              <a:t>onun</a:t>
            </a:r>
            <a:r>
              <a:rPr lang="en-US" sz="2000" kern="10" dirty="0">
                <a:ln w="9525">
                  <a:solidFill>
                    <a:srgbClr val="0070C0"/>
                  </a:solidFill>
                  <a:round/>
                  <a:headEnd/>
                  <a:tailEnd/>
                </a:ln>
                <a:solidFill>
                  <a:srgbClr val="0070C0"/>
                </a:solidFill>
                <a:latin typeface="Arial"/>
                <a:cs typeface="Arial"/>
              </a:rPr>
              <a:t> </a:t>
            </a:r>
            <a:r>
              <a:rPr lang="en-US" sz="2000" kern="10" dirty="0" err="1">
                <a:ln w="9525">
                  <a:solidFill>
                    <a:srgbClr val="0070C0"/>
                  </a:solidFill>
                  <a:round/>
                  <a:headEnd/>
                  <a:tailEnd/>
                </a:ln>
                <a:solidFill>
                  <a:srgbClr val="0070C0"/>
                </a:solidFill>
                <a:latin typeface="Arial"/>
                <a:cs typeface="Arial"/>
              </a:rPr>
              <a:t>yeni</a:t>
            </a:r>
            <a:r>
              <a:rPr lang="en-US" sz="2000" kern="10" dirty="0">
                <a:ln w="9525">
                  <a:solidFill>
                    <a:srgbClr val="0070C0"/>
                  </a:solidFill>
                  <a:round/>
                  <a:headEnd/>
                  <a:tailEnd/>
                </a:ln>
                <a:solidFill>
                  <a:srgbClr val="0070C0"/>
                </a:solidFill>
                <a:latin typeface="Arial"/>
                <a:cs typeface="Arial"/>
              </a:rPr>
              <a:t> </a:t>
            </a:r>
            <a:r>
              <a:rPr lang="en-US" sz="2000" kern="10" dirty="0" err="1">
                <a:ln w="9525">
                  <a:solidFill>
                    <a:srgbClr val="0070C0"/>
                  </a:solidFill>
                  <a:round/>
                  <a:headEnd/>
                  <a:tailEnd/>
                </a:ln>
                <a:solidFill>
                  <a:srgbClr val="0070C0"/>
                </a:solidFill>
                <a:latin typeface="Arial"/>
                <a:cs typeface="Arial"/>
              </a:rPr>
              <a:t>bir</a:t>
            </a:r>
            <a:r>
              <a:rPr lang="en-US" sz="2000" kern="10" dirty="0">
                <a:ln w="9525">
                  <a:solidFill>
                    <a:srgbClr val="0070C0"/>
                  </a:solidFill>
                  <a:round/>
                  <a:headEnd/>
                  <a:tailEnd/>
                </a:ln>
                <a:solidFill>
                  <a:srgbClr val="0070C0"/>
                </a:solidFill>
                <a:latin typeface="Arial"/>
                <a:cs typeface="Arial"/>
              </a:rPr>
              <a:t> </a:t>
            </a:r>
            <a:r>
              <a:rPr lang="en-US" sz="2000" kern="10" dirty="0" err="1">
                <a:ln w="9525">
                  <a:solidFill>
                    <a:srgbClr val="0070C0"/>
                  </a:solidFill>
                  <a:round/>
                  <a:headEnd/>
                  <a:tailEnd/>
                </a:ln>
                <a:solidFill>
                  <a:srgbClr val="0070C0"/>
                </a:solidFill>
                <a:latin typeface="Arial"/>
                <a:cs typeface="Arial"/>
              </a:rPr>
              <a:t>quruluşda</a:t>
            </a:r>
            <a:r>
              <a:rPr lang="en-US" sz="2000" kern="10" dirty="0">
                <a:ln w="9525">
                  <a:solidFill>
                    <a:srgbClr val="0070C0"/>
                  </a:solidFill>
                  <a:round/>
                  <a:headEnd/>
                  <a:tailEnd/>
                </a:ln>
                <a:solidFill>
                  <a:srgbClr val="0070C0"/>
                </a:solidFill>
                <a:latin typeface="Arial"/>
                <a:cs typeface="Arial"/>
              </a:rPr>
              <a:t> </a:t>
            </a:r>
            <a:r>
              <a:rPr lang="en-US" sz="2000" kern="10" dirty="0" err="1">
                <a:ln w="9525">
                  <a:solidFill>
                    <a:srgbClr val="0070C0"/>
                  </a:solidFill>
                  <a:round/>
                  <a:headEnd/>
                  <a:tailEnd/>
                </a:ln>
                <a:solidFill>
                  <a:srgbClr val="0070C0"/>
                </a:solidFill>
                <a:latin typeface="Arial"/>
                <a:cs typeface="Arial"/>
              </a:rPr>
              <a:t>toplanması</a:t>
            </a:r>
            <a:endParaRPr lang="ru-RU" sz="2000" kern="10" dirty="0">
              <a:ln w="9525">
                <a:solidFill>
                  <a:srgbClr val="0070C0"/>
                </a:solidFill>
                <a:round/>
                <a:headEnd/>
                <a:tailEnd/>
              </a:ln>
              <a:solidFill>
                <a:srgbClr val="0070C0"/>
              </a:solidFill>
              <a:latin typeface="Arial"/>
              <a:cs typeface="Arial"/>
            </a:endParaRPr>
          </a:p>
        </p:txBody>
      </p:sp>
      <p:sp>
        <p:nvSpPr>
          <p:cNvPr id="5" name="WordArt 7"/>
          <p:cNvSpPr>
            <a:spLocks noChangeArrowheads="1" noChangeShapeType="1" noTextEdit="1"/>
          </p:cNvSpPr>
          <p:nvPr/>
        </p:nvSpPr>
        <p:spPr bwMode="auto">
          <a:xfrm>
            <a:off x="304800" y="228600"/>
            <a:ext cx="8562975" cy="304800"/>
          </a:xfrm>
          <a:prstGeom prst="rect">
            <a:avLst/>
          </a:prstGeom>
        </p:spPr>
        <p:txBody>
          <a:bodyPr wrap="none" fromWordArt="1">
            <a:prstTxWarp prst="textPlain">
              <a:avLst>
                <a:gd name="adj" fmla="val 5000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F.Bünyatovanın</a:t>
            </a:r>
            <a:r>
              <a:rPr lang="en-US" sz="20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sz="2000"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konstruktiv</a:t>
            </a:r>
            <a:r>
              <a:rPr lang="en-US" sz="20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sz="2000"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təlimində</a:t>
            </a:r>
            <a:r>
              <a:rPr lang="en-US" sz="20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sz="2000"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şagirdlərin</a:t>
            </a:r>
            <a:r>
              <a:rPr lang="en-US" sz="20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sz="2000"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inkişafının</a:t>
            </a:r>
            <a:r>
              <a:rPr lang="en-US" sz="20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sz="2000"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fəaliyyət</a:t>
            </a:r>
            <a:r>
              <a:rPr lang="en-US" sz="20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sz="2000"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modeli</a:t>
            </a:r>
            <a:endParaRPr lang="ru-RU" sz="20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endParaRPr>
          </a:p>
        </p:txBody>
      </p:sp>
      <p:sp>
        <p:nvSpPr>
          <p:cNvPr id="6" name="Прямоугольник 5"/>
          <p:cNvSpPr/>
          <p:nvPr/>
        </p:nvSpPr>
        <p:spPr>
          <a:xfrm>
            <a:off x="70967" y="5867400"/>
            <a:ext cx="2977033" cy="830997"/>
          </a:xfrm>
          <a:prstGeom prst="rect">
            <a:avLst/>
          </a:prstGeom>
          <a:noFill/>
        </p:spPr>
        <p:txBody>
          <a:bodyPr wrap="square" lIns="91440" tIns="45720" rIns="91440" bIns="45720">
            <a:spAutoFit/>
          </a:bodyPr>
          <a:lstStyle/>
          <a:p>
            <a:r>
              <a:rPr lang="az-Latn-AZ" sz="1600" b="1" dirty="0" smtClean="0">
                <a:ln w="12700">
                  <a:solidFill>
                    <a:schemeClr val="tx1">
                      <a:lumMod val="65000"/>
                      <a:lumOff val="35000"/>
                    </a:schemeClr>
                  </a:solidFill>
                  <a:prstDash val="solid"/>
                </a:ln>
                <a:solidFill>
                  <a:schemeClr val="tx1">
                    <a:lumMod val="65000"/>
                    <a:lumOff val="35000"/>
                  </a:schemeClr>
                </a:solidFill>
              </a:rPr>
              <a:t>Bakı ş.Azadlıq pr. 151 A</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hlinkClick r:id="rId3"/>
              </a:rPr>
              <a:t>www.idrak-m.com</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rPr>
              <a:t>e-</a:t>
            </a:r>
            <a:r>
              <a:rPr lang="en-US" sz="1600" b="1" dirty="0" err="1" smtClean="0">
                <a:ln w="12700">
                  <a:solidFill>
                    <a:schemeClr val="tx1">
                      <a:lumMod val="65000"/>
                      <a:lumOff val="35000"/>
                    </a:schemeClr>
                  </a:solidFill>
                  <a:prstDash val="solid"/>
                </a:ln>
                <a:solidFill>
                  <a:schemeClr val="tx1">
                    <a:lumMod val="65000"/>
                    <a:lumOff val="35000"/>
                  </a:schemeClr>
                </a:solidFill>
              </a:rPr>
              <a:t>mail:idrakmektebi@rambler.ru</a:t>
            </a:r>
            <a:endParaRPr lang="ru-RU" sz="1600" b="1" cap="none" spc="0" dirty="0">
              <a:ln w="12700">
                <a:solidFill>
                  <a:schemeClr val="tx1">
                    <a:lumMod val="65000"/>
                    <a:lumOff val="35000"/>
                  </a:schemeClr>
                </a:solidFill>
                <a:prstDash val="solid"/>
              </a:ln>
              <a:solidFill>
                <a:schemeClr val="tx1">
                  <a:lumMod val="65000"/>
                  <a:lumOff val="35000"/>
                </a:schemeClr>
              </a:solidFill>
            </a:endParaRPr>
          </a:p>
        </p:txBody>
      </p:sp>
      <p:grpSp>
        <p:nvGrpSpPr>
          <p:cNvPr id="7" name="Group 38"/>
          <p:cNvGrpSpPr>
            <a:grpSpLocks/>
          </p:cNvGrpSpPr>
          <p:nvPr/>
        </p:nvGrpSpPr>
        <p:grpSpPr bwMode="auto">
          <a:xfrm>
            <a:off x="685800" y="804672"/>
            <a:ext cx="2971800" cy="2971800"/>
            <a:chOff x="3016" y="845"/>
            <a:chExt cx="2580" cy="2350"/>
          </a:xfrm>
        </p:grpSpPr>
        <p:sp>
          <p:nvSpPr>
            <p:cNvPr id="8" name="WordArt 17"/>
            <p:cNvSpPr>
              <a:spLocks noChangeArrowheads="1" noChangeShapeType="1" noTextEdit="1"/>
            </p:cNvSpPr>
            <p:nvPr/>
          </p:nvSpPr>
          <p:spPr bwMode="auto">
            <a:xfrm>
              <a:off x="3016" y="845"/>
              <a:ext cx="2580" cy="162"/>
            </a:xfrm>
            <a:prstGeom prst="rect">
              <a:avLst/>
            </a:prstGeom>
          </p:spPr>
          <p:txBody>
            <a:bodyPr wrap="none" fromWordArt="1">
              <a:prstTxWarp prst="textPlain">
                <a:avLst>
                  <a:gd name="adj" fmla="val 5000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1.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Şagirdlərin</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təlim</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fəaliyyəti</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 </a:t>
              </a:r>
              <a:r>
                <a:rPr lang="en-US" b="1" kern="1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strukturları</a:t>
              </a:r>
              <a:r>
                <a:rPr lang="en-US"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rPr>
                <a:t>.</a:t>
              </a:r>
              <a:endParaRPr lang="ru-RU"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Arial"/>
              </a:endParaRPr>
            </a:p>
          </p:txBody>
        </p:sp>
        <p:grpSp>
          <p:nvGrpSpPr>
            <p:cNvPr id="9" name="Group 36"/>
            <p:cNvGrpSpPr>
              <a:grpSpLocks/>
            </p:cNvGrpSpPr>
            <p:nvPr/>
          </p:nvGrpSpPr>
          <p:grpSpPr bwMode="auto">
            <a:xfrm>
              <a:off x="3732" y="1115"/>
              <a:ext cx="1633" cy="2080"/>
              <a:chOff x="4012" y="799"/>
              <a:chExt cx="1373" cy="2476"/>
            </a:xfrm>
          </p:grpSpPr>
          <p:sp>
            <p:nvSpPr>
              <p:cNvPr id="10" name="WordArt 24"/>
              <p:cNvSpPr>
                <a:spLocks noChangeArrowheads="1" noChangeShapeType="1" noTextEdit="1"/>
              </p:cNvSpPr>
              <p:nvPr/>
            </p:nvSpPr>
            <p:spPr bwMode="auto">
              <a:xfrm>
                <a:off x="4016" y="799"/>
                <a:ext cx="1205"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Cütlükdə</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müzakirə</a:t>
                </a:r>
                <a:endParaRPr lang="ru-RU" kern="10" dirty="0">
                  <a:ln w="9525">
                    <a:solidFill>
                      <a:srgbClr val="0070C0"/>
                    </a:solidFill>
                    <a:round/>
                    <a:headEnd/>
                    <a:tailEnd/>
                  </a:ln>
                  <a:solidFill>
                    <a:srgbClr val="0070C0"/>
                  </a:solidFill>
                  <a:cs typeface="Arial"/>
                </a:endParaRPr>
              </a:p>
            </p:txBody>
          </p:sp>
          <p:sp>
            <p:nvSpPr>
              <p:cNvPr id="11" name="WordArt 25"/>
              <p:cNvSpPr>
                <a:spLocks noChangeArrowheads="1" noChangeShapeType="1" noTextEdit="1"/>
              </p:cNvSpPr>
              <p:nvPr/>
            </p:nvSpPr>
            <p:spPr bwMode="auto">
              <a:xfrm>
                <a:off x="4012" y="1042"/>
                <a:ext cx="1373"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Cütlükdə</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qeydə</a:t>
                </a:r>
                <a:r>
                  <a:rPr lang="en-US" kern="10" dirty="0">
                    <a:ln w="9525">
                      <a:solidFill>
                        <a:srgbClr val="0070C0"/>
                      </a:solidFill>
                      <a:round/>
                      <a:headEnd/>
                      <a:tailEnd/>
                    </a:ln>
                    <a:solidFill>
                      <a:srgbClr val="0070C0"/>
                    </a:solidFill>
                    <a:cs typeface="Arial"/>
                  </a:rPr>
                  <a:t> alma</a:t>
                </a:r>
                <a:endParaRPr lang="ru-RU" kern="10" dirty="0">
                  <a:ln w="9525">
                    <a:solidFill>
                      <a:srgbClr val="0070C0"/>
                    </a:solidFill>
                    <a:round/>
                    <a:headEnd/>
                    <a:tailEnd/>
                  </a:ln>
                  <a:solidFill>
                    <a:srgbClr val="0070C0"/>
                  </a:solidFill>
                  <a:cs typeface="Arial"/>
                </a:endParaRPr>
              </a:p>
            </p:txBody>
          </p:sp>
          <p:sp>
            <p:nvSpPr>
              <p:cNvPr id="12" name="WordArt 26"/>
              <p:cNvSpPr>
                <a:spLocks noChangeArrowheads="1" noChangeShapeType="1" noTextEdit="1"/>
              </p:cNvSpPr>
              <p:nvPr/>
            </p:nvSpPr>
            <p:spPr bwMode="auto">
              <a:xfrm>
                <a:off x="4014" y="1253"/>
                <a:ext cx="576"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Təlimatçı</a:t>
                </a:r>
                <a:endParaRPr lang="ru-RU" kern="10" dirty="0">
                  <a:ln w="9525">
                    <a:solidFill>
                      <a:srgbClr val="0070C0"/>
                    </a:solidFill>
                    <a:round/>
                    <a:headEnd/>
                    <a:tailEnd/>
                  </a:ln>
                  <a:solidFill>
                    <a:srgbClr val="0070C0"/>
                  </a:solidFill>
                  <a:cs typeface="Arial"/>
                </a:endParaRPr>
              </a:p>
            </p:txBody>
          </p:sp>
          <p:sp>
            <p:nvSpPr>
              <p:cNvPr id="13" name="WordArt 27"/>
              <p:cNvSpPr>
                <a:spLocks noChangeArrowheads="1" noChangeShapeType="1" noTextEdit="1"/>
              </p:cNvSpPr>
              <p:nvPr/>
            </p:nvSpPr>
            <p:spPr bwMode="auto">
              <a:xfrm>
                <a:off x="4014" y="1434"/>
                <a:ext cx="1242"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Komanda</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müzakirə</a:t>
                </a:r>
                <a:endParaRPr lang="ru-RU" kern="10" dirty="0">
                  <a:ln w="9525">
                    <a:solidFill>
                      <a:srgbClr val="0070C0"/>
                    </a:solidFill>
                    <a:round/>
                    <a:headEnd/>
                    <a:tailEnd/>
                  </a:ln>
                  <a:solidFill>
                    <a:srgbClr val="0070C0"/>
                  </a:solidFill>
                  <a:cs typeface="Arial"/>
                </a:endParaRPr>
              </a:p>
            </p:txBody>
          </p:sp>
          <p:sp>
            <p:nvSpPr>
              <p:cNvPr id="14" name="WordArt 28"/>
              <p:cNvSpPr>
                <a:spLocks noChangeArrowheads="1" noChangeShapeType="1" noTextEdit="1"/>
              </p:cNvSpPr>
              <p:nvPr/>
            </p:nvSpPr>
            <p:spPr bwMode="auto">
              <a:xfrm>
                <a:off x="4014" y="1661"/>
                <a:ext cx="870"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Dəyirmi</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masa</a:t>
                </a:r>
                <a:endParaRPr lang="ru-RU" kern="10" dirty="0">
                  <a:ln w="9525">
                    <a:solidFill>
                      <a:srgbClr val="0070C0"/>
                    </a:solidFill>
                    <a:round/>
                    <a:headEnd/>
                    <a:tailEnd/>
                  </a:ln>
                  <a:solidFill>
                    <a:srgbClr val="0070C0"/>
                  </a:solidFill>
                  <a:cs typeface="Arial"/>
                </a:endParaRPr>
              </a:p>
            </p:txBody>
          </p:sp>
          <p:sp>
            <p:nvSpPr>
              <p:cNvPr id="15" name="WordArt 29"/>
              <p:cNvSpPr>
                <a:spLocks noChangeArrowheads="1" noChangeShapeType="1" noTextEdit="1"/>
              </p:cNvSpPr>
              <p:nvPr/>
            </p:nvSpPr>
            <p:spPr bwMode="auto">
              <a:xfrm>
                <a:off x="4014" y="1842"/>
                <a:ext cx="1074"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Şagirdin</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birgə</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işi</a:t>
                </a:r>
                <a:endParaRPr lang="ru-RU" kern="10" dirty="0">
                  <a:ln w="9525">
                    <a:solidFill>
                      <a:srgbClr val="0070C0"/>
                    </a:solidFill>
                    <a:round/>
                    <a:headEnd/>
                    <a:tailEnd/>
                  </a:ln>
                  <a:solidFill>
                    <a:srgbClr val="0070C0"/>
                  </a:solidFill>
                  <a:cs typeface="Arial"/>
                </a:endParaRPr>
              </a:p>
            </p:txBody>
          </p:sp>
          <p:sp>
            <p:nvSpPr>
              <p:cNvPr id="16" name="WordArt 30"/>
              <p:cNvSpPr>
                <a:spLocks noChangeArrowheads="1" noChangeShapeType="1" noTextEdit="1"/>
              </p:cNvSpPr>
              <p:nvPr/>
            </p:nvSpPr>
            <p:spPr bwMode="auto">
              <a:xfrm>
                <a:off x="4025" y="2704"/>
                <a:ext cx="1182"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Komandada</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öyrənmə</a:t>
                </a:r>
                <a:endParaRPr lang="ru-RU" kern="10" dirty="0">
                  <a:ln w="9525">
                    <a:solidFill>
                      <a:srgbClr val="0070C0"/>
                    </a:solidFill>
                    <a:round/>
                    <a:headEnd/>
                    <a:tailEnd/>
                  </a:ln>
                  <a:solidFill>
                    <a:srgbClr val="0070C0"/>
                  </a:solidFill>
                  <a:cs typeface="Arial"/>
                </a:endParaRPr>
              </a:p>
            </p:txBody>
          </p:sp>
          <p:sp>
            <p:nvSpPr>
              <p:cNvPr id="17" name="WordArt 31"/>
              <p:cNvSpPr>
                <a:spLocks noChangeArrowheads="1" noChangeShapeType="1" noTextEdit="1"/>
              </p:cNvSpPr>
              <p:nvPr/>
            </p:nvSpPr>
            <p:spPr bwMode="auto">
              <a:xfrm>
                <a:off x="4014" y="2227"/>
                <a:ext cx="480"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Telefon</a:t>
                </a:r>
                <a:endParaRPr lang="ru-RU" kern="10" dirty="0">
                  <a:ln w="9525">
                    <a:solidFill>
                      <a:srgbClr val="0070C0"/>
                    </a:solidFill>
                    <a:round/>
                    <a:headEnd/>
                    <a:tailEnd/>
                  </a:ln>
                  <a:solidFill>
                    <a:srgbClr val="0070C0"/>
                  </a:solidFill>
                  <a:cs typeface="Arial"/>
                </a:endParaRPr>
              </a:p>
            </p:txBody>
          </p:sp>
          <p:sp>
            <p:nvSpPr>
              <p:cNvPr id="18" name="WordArt 32"/>
              <p:cNvSpPr>
                <a:spLocks noChangeArrowheads="1" noChangeShapeType="1" noTextEdit="1"/>
              </p:cNvSpPr>
              <p:nvPr/>
            </p:nvSpPr>
            <p:spPr bwMode="auto">
              <a:xfrm>
                <a:off x="4022" y="2040"/>
                <a:ext cx="1014"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Biliyin</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əqli</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gücü</a:t>
                </a:r>
                <a:endParaRPr lang="ru-RU" kern="10" dirty="0">
                  <a:ln w="9525">
                    <a:solidFill>
                      <a:srgbClr val="0070C0"/>
                    </a:solidFill>
                    <a:round/>
                    <a:headEnd/>
                    <a:tailEnd/>
                  </a:ln>
                  <a:solidFill>
                    <a:srgbClr val="0070C0"/>
                  </a:solidFill>
                  <a:cs typeface="Arial"/>
                </a:endParaRPr>
              </a:p>
            </p:txBody>
          </p:sp>
          <p:sp>
            <p:nvSpPr>
              <p:cNvPr id="19" name="WordArt 33"/>
              <p:cNvSpPr>
                <a:spLocks noChangeArrowheads="1" noChangeShapeType="1" noTextEdit="1"/>
              </p:cNvSpPr>
              <p:nvPr/>
            </p:nvSpPr>
            <p:spPr bwMode="auto">
              <a:xfrm>
                <a:off x="4021" y="3113"/>
                <a:ext cx="1242"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Komandada</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müqayisə</a:t>
                </a:r>
                <a:endParaRPr lang="ru-RU" kern="10" dirty="0">
                  <a:ln w="9525">
                    <a:solidFill>
                      <a:srgbClr val="0070C0"/>
                    </a:solidFill>
                    <a:round/>
                    <a:headEnd/>
                    <a:tailEnd/>
                  </a:ln>
                  <a:solidFill>
                    <a:srgbClr val="0070C0"/>
                  </a:solidFill>
                  <a:cs typeface="Arial"/>
                </a:endParaRPr>
              </a:p>
            </p:txBody>
          </p:sp>
          <p:sp>
            <p:nvSpPr>
              <p:cNvPr id="20" name="WordArt 34"/>
              <p:cNvSpPr>
                <a:spLocks noChangeArrowheads="1" noChangeShapeType="1" noTextEdit="1"/>
              </p:cNvSpPr>
              <p:nvPr/>
            </p:nvSpPr>
            <p:spPr bwMode="auto">
              <a:xfrm>
                <a:off x="4033" y="2478"/>
                <a:ext cx="264" cy="162"/>
              </a:xfrm>
              <a:prstGeom prst="rect">
                <a:avLst/>
              </a:prstGeom>
            </p:spPr>
            <p:txBody>
              <a:bodyPr wrap="none" fromWordArt="1">
                <a:prstTxWarp prst="textPlain">
                  <a:avLst>
                    <a:gd name="adj" fmla="val 50000"/>
                  </a:avLst>
                </a:prstTxWarp>
              </a:bodyPr>
              <a:lstStyle/>
              <a:p>
                <a:pPr algn="ctr"/>
                <a:r>
                  <a:rPr lang="en-US" kern="10" dirty="0">
                    <a:ln w="9525">
                      <a:solidFill>
                        <a:srgbClr val="0070C0"/>
                      </a:solidFill>
                      <a:round/>
                      <a:headEnd/>
                      <a:tailEnd/>
                    </a:ln>
                    <a:solidFill>
                      <a:srgbClr val="0070C0"/>
                    </a:solidFill>
                    <a:cs typeface="Arial"/>
                  </a:rPr>
                  <a:t>Don</a:t>
                </a:r>
                <a:endParaRPr lang="ru-RU" kern="10" dirty="0">
                  <a:ln w="9525">
                    <a:solidFill>
                      <a:srgbClr val="0070C0"/>
                    </a:solidFill>
                    <a:round/>
                    <a:headEnd/>
                    <a:tailEnd/>
                  </a:ln>
                  <a:solidFill>
                    <a:srgbClr val="0070C0"/>
                  </a:solidFill>
                  <a:cs typeface="Arial"/>
                </a:endParaRPr>
              </a:p>
            </p:txBody>
          </p:sp>
          <p:sp>
            <p:nvSpPr>
              <p:cNvPr id="21" name="WordArt 35"/>
              <p:cNvSpPr>
                <a:spLocks noChangeArrowheads="1" noChangeShapeType="1" noTextEdit="1"/>
              </p:cNvSpPr>
              <p:nvPr/>
            </p:nvSpPr>
            <p:spPr bwMode="auto">
              <a:xfrm>
                <a:off x="4025" y="2896"/>
                <a:ext cx="1152" cy="162"/>
              </a:xfrm>
              <a:prstGeom prst="rect">
                <a:avLst/>
              </a:prstGeom>
            </p:spPr>
            <p:txBody>
              <a:bodyPr wrap="none" fromWordArt="1">
                <a:prstTxWarp prst="textPlain">
                  <a:avLst>
                    <a:gd name="adj" fmla="val 50000"/>
                  </a:avLst>
                </a:prstTxWarp>
              </a:bodyPr>
              <a:lstStyle/>
              <a:p>
                <a:pPr algn="ctr"/>
                <a:r>
                  <a:rPr lang="en-US" kern="10" dirty="0" err="1">
                    <a:ln w="9525">
                      <a:solidFill>
                        <a:srgbClr val="0070C0"/>
                      </a:solidFill>
                      <a:round/>
                      <a:headEnd/>
                      <a:tailEnd/>
                    </a:ln>
                    <a:solidFill>
                      <a:srgbClr val="0070C0"/>
                    </a:solidFill>
                    <a:cs typeface="Arial"/>
                  </a:rPr>
                  <a:t>Komandada</a:t>
                </a:r>
                <a:r>
                  <a:rPr lang="en-US" kern="10" dirty="0">
                    <a:ln w="9525">
                      <a:solidFill>
                        <a:srgbClr val="0070C0"/>
                      </a:solidFill>
                      <a:round/>
                      <a:headEnd/>
                      <a:tailEnd/>
                    </a:ln>
                    <a:solidFill>
                      <a:srgbClr val="0070C0"/>
                    </a:solidFill>
                    <a:cs typeface="Arial"/>
                  </a:rPr>
                  <a:t> </a:t>
                </a:r>
                <a:r>
                  <a:rPr lang="en-US" kern="10" dirty="0" err="1">
                    <a:ln w="9525">
                      <a:solidFill>
                        <a:srgbClr val="0070C0"/>
                      </a:solidFill>
                      <a:round/>
                      <a:headEnd/>
                      <a:tailEnd/>
                    </a:ln>
                    <a:solidFill>
                      <a:srgbClr val="0070C0"/>
                    </a:solidFill>
                    <a:cs typeface="Arial"/>
                  </a:rPr>
                  <a:t>yoxlama</a:t>
                </a:r>
                <a:endParaRPr lang="ru-RU" kern="10" dirty="0">
                  <a:ln w="9525">
                    <a:solidFill>
                      <a:srgbClr val="0070C0"/>
                    </a:solidFill>
                    <a:round/>
                    <a:headEnd/>
                    <a:tailEnd/>
                  </a:ln>
                  <a:solidFill>
                    <a:srgbClr val="0070C0"/>
                  </a:solidFill>
                  <a:cs typeface="Arial"/>
                </a:endParaRPr>
              </a:p>
            </p:txBody>
          </p:sp>
        </p:gr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5800" y="209490"/>
            <a:ext cx="7731348" cy="584775"/>
          </a:xfrm>
          <a:prstGeom prst="rect">
            <a:avLst/>
          </a:prstGeom>
          <a:noFill/>
        </p:spPr>
        <p:txBody>
          <a:bodyPr wrap="none" lIns="91440" tIns="45720" rIns="91440" bIns="45720">
            <a:spAutoFit/>
          </a:bodyPr>
          <a:lstStyle/>
          <a:p>
            <a:pPr algn="ctr"/>
            <a:r>
              <a:rPr lang="en-US" sz="3200" b="1" cap="none" spc="0" dirty="0" err="1"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Az</a:t>
            </a:r>
            <a:r>
              <a:rPr lang="az-Latn-AZ" sz="3200" b="1" dirty="0" smtClean="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rPr>
              <a:t>ərbaycan Respublikası Kurikulum Mərkəzi</a:t>
            </a:r>
            <a:endParaRPr lang="ru-RU" sz="3200" b="1" cap="none" spc="0" dirty="0">
              <a:ln w="12700">
                <a:solidFill>
                  <a:schemeClr val="tx1">
                    <a:lumMod val="75000"/>
                    <a:lumOff val="25000"/>
                  </a:schemeClr>
                </a:solidFill>
                <a:prstDash val="solid"/>
              </a:ln>
              <a:solidFill>
                <a:schemeClr val="tx1">
                  <a:lumMod val="50000"/>
                  <a:lumOff val="50000"/>
                </a:schemeClr>
              </a:solidFill>
              <a:effectLst>
                <a:outerShdw blurRad="41275" dist="20320" dir="1800000" algn="tl" rotWithShape="0">
                  <a:srgbClr val="000000">
                    <a:alpha val="40000"/>
                  </a:srgbClr>
                </a:outerShdw>
              </a:effectLst>
            </a:endParaRPr>
          </a:p>
        </p:txBody>
      </p:sp>
      <p:sp>
        <p:nvSpPr>
          <p:cNvPr id="3" name="Прямоугольник 2"/>
          <p:cNvSpPr/>
          <p:nvPr/>
        </p:nvSpPr>
        <p:spPr>
          <a:xfrm>
            <a:off x="431442" y="927279"/>
            <a:ext cx="8130303" cy="400110"/>
          </a:xfrm>
          <a:prstGeom prst="rect">
            <a:avLst/>
          </a:prstGeom>
          <a:noFill/>
        </p:spPr>
        <p:txBody>
          <a:bodyPr wrap="none" lIns="91440" tIns="45720" rIns="91440" bIns="45720">
            <a:spAutoFit/>
          </a:bodyPr>
          <a:lstStyle/>
          <a:p>
            <a:pPr algn="ctr"/>
            <a:r>
              <a:rPr lang="az-Latn-AZ" sz="2000" b="1" cap="none" spc="0" dirty="0" smtClean="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rPr>
              <a:t>Konstruktiv Təlim texnologiyası və nanopsixopedaqoqikanın perspektivləri</a:t>
            </a:r>
            <a:endParaRPr lang="ru-RU" sz="2000" b="1" cap="none" spc="0" dirty="0">
              <a:ln w="12700">
                <a:solidFill>
                  <a:schemeClr val="tx1">
                    <a:lumMod val="65000"/>
                    <a:lumOff val="35000"/>
                  </a:schemeClr>
                </a:solidFill>
                <a:prstDash val="solid"/>
              </a:ln>
              <a:solidFill>
                <a:schemeClr val="tx1">
                  <a:lumMod val="75000"/>
                  <a:lumOff val="25000"/>
                </a:schemeClr>
              </a:solidFill>
              <a:effectLst>
                <a:outerShdw blurRad="41275" dist="20320" dir="1800000" algn="tl" rotWithShape="0">
                  <a:srgbClr val="000000">
                    <a:alpha val="40000"/>
                  </a:srgbClr>
                </a:outerShdw>
              </a:effectLst>
            </a:endParaRPr>
          </a:p>
        </p:txBody>
      </p:sp>
      <p:sp>
        <p:nvSpPr>
          <p:cNvPr id="5" name="Прямоугольник 4"/>
          <p:cNvSpPr/>
          <p:nvPr/>
        </p:nvSpPr>
        <p:spPr>
          <a:xfrm>
            <a:off x="147167" y="5628382"/>
            <a:ext cx="2977033" cy="830997"/>
          </a:xfrm>
          <a:prstGeom prst="rect">
            <a:avLst/>
          </a:prstGeom>
          <a:noFill/>
        </p:spPr>
        <p:txBody>
          <a:bodyPr wrap="square" lIns="91440" tIns="45720" rIns="91440" bIns="45720">
            <a:spAutoFit/>
          </a:bodyPr>
          <a:lstStyle/>
          <a:p>
            <a:r>
              <a:rPr lang="az-Latn-AZ" sz="1600" b="1" dirty="0" smtClean="0">
                <a:ln w="12700">
                  <a:solidFill>
                    <a:schemeClr val="tx1">
                      <a:lumMod val="65000"/>
                      <a:lumOff val="35000"/>
                    </a:schemeClr>
                  </a:solidFill>
                  <a:prstDash val="solid"/>
                </a:ln>
                <a:solidFill>
                  <a:schemeClr val="tx1">
                    <a:lumMod val="65000"/>
                    <a:lumOff val="35000"/>
                  </a:schemeClr>
                </a:solidFill>
              </a:rPr>
              <a:t>Bakı ş.Azadlıq pr. 151 A</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hlinkClick r:id="rId2"/>
              </a:rPr>
              <a:t>www.idrak-m.com</a:t>
            </a:r>
            <a:endParaRPr lang="en-US" sz="1600" b="1" dirty="0" smtClean="0">
              <a:ln w="12700">
                <a:solidFill>
                  <a:schemeClr val="tx1">
                    <a:lumMod val="65000"/>
                    <a:lumOff val="35000"/>
                  </a:schemeClr>
                </a:solidFill>
                <a:prstDash val="solid"/>
              </a:ln>
              <a:solidFill>
                <a:schemeClr val="tx1">
                  <a:lumMod val="65000"/>
                  <a:lumOff val="35000"/>
                </a:schemeClr>
              </a:solidFill>
            </a:endParaRPr>
          </a:p>
          <a:p>
            <a:r>
              <a:rPr lang="en-US" sz="1600" b="1" dirty="0" smtClean="0">
                <a:ln w="12700">
                  <a:solidFill>
                    <a:schemeClr val="tx1">
                      <a:lumMod val="65000"/>
                      <a:lumOff val="35000"/>
                    </a:schemeClr>
                  </a:solidFill>
                  <a:prstDash val="solid"/>
                </a:ln>
                <a:solidFill>
                  <a:schemeClr val="tx1">
                    <a:lumMod val="65000"/>
                    <a:lumOff val="35000"/>
                  </a:schemeClr>
                </a:solidFill>
              </a:rPr>
              <a:t>e-</a:t>
            </a:r>
            <a:r>
              <a:rPr lang="en-US" sz="1600" b="1" dirty="0" err="1" smtClean="0">
                <a:ln w="12700">
                  <a:solidFill>
                    <a:schemeClr val="tx1">
                      <a:lumMod val="65000"/>
                      <a:lumOff val="35000"/>
                    </a:schemeClr>
                  </a:solidFill>
                  <a:prstDash val="solid"/>
                </a:ln>
                <a:solidFill>
                  <a:schemeClr val="tx1">
                    <a:lumMod val="65000"/>
                    <a:lumOff val="35000"/>
                  </a:schemeClr>
                </a:solidFill>
              </a:rPr>
              <a:t>mail:idrakmektebi@rambler.ru</a:t>
            </a:r>
            <a:endParaRPr lang="ru-RU" sz="1600" b="1" cap="none" spc="0" dirty="0">
              <a:ln w="12700">
                <a:solidFill>
                  <a:schemeClr val="tx1">
                    <a:lumMod val="65000"/>
                    <a:lumOff val="35000"/>
                  </a:schemeClr>
                </a:solidFill>
                <a:prstDash val="solid"/>
              </a:ln>
              <a:solidFill>
                <a:schemeClr val="tx1">
                  <a:lumMod val="65000"/>
                  <a:lumOff val="35000"/>
                </a:schemeClr>
              </a:solidFill>
            </a:endParaRPr>
          </a:p>
        </p:txBody>
      </p:sp>
      <p:sp>
        <p:nvSpPr>
          <p:cNvPr id="6" name="Прямоугольник 5"/>
          <p:cNvSpPr/>
          <p:nvPr/>
        </p:nvSpPr>
        <p:spPr>
          <a:xfrm>
            <a:off x="228600" y="1524000"/>
            <a:ext cx="8022388" cy="369332"/>
          </a:xfrm>
          <a:prstGeom prst="rect">
            <a:avLst/>
          </a:prstGeom>
          <a:noFill/>
        </p:spPr>
        <p:txBody>
          <a:bodyPr wrap="none" lIns="91440" tIns="45720" rIns="91440" bIns="45720">
            <a:spAutoFit/>
          </a:bodyPr>
          <a:lstStyle/>
          <a:p>
            <a:pPr algn="ctr"/>
            <a:r>
              <a:rPr lang="az-Latn-AZ" b="1" cap="none" spc="0" dirty="0" smtClean="0">
                <a:ln w="12700">
                  <a:solidFill>
                    <a:srgbClr val="0070C0"/>
                  </a:solidFill>
                  <a:prstDash val="solid"/>
                </a:ln>
                <a:solidFill>
                  <a:srgbClr val="0070C0"/>
                </a:solidFill>
              </a:rPr>
              <a:t>Təlim məzmununun ənənəvi quruluşunun sökülməsi və yeni quruluşda qurulması</a:t>
            </a:r>
            <a:endParaRPr lang="ru-RU" b="1" cap="none" spc="0" dirty="0">
              <a:ln w="12700">
                <a:solidFill>
                  <a:srgbClr val="0070C0"/>
                </a:solidFill>
                <a:prstDash val="solid"/>
              </a:ln>
              <a:solidFill>
                <a:srgbClr val="0070C0"/>
              </a:solidFill>
            </a:endParaRPr>
          </a:p>
        </p:txBody>
      </p:sp>
      <p:pic>
        <p:nvPicPr>
          <p:cNvPr id="8" name="Рисунок 7" descr="Изображение 045-1-1.JPG"/>
          <p:cNvPicPr>
            <a:picLocks noChangeAspect="1"/>
          </p:cNvPicPr>
          <p:nvPr/>
        </p:nvPicPr>
        <p:blipFill>
          <a:blip r:embed="rId3"/>
          <a:stretch>
            <a:fillRect/>
          </a:stretch>
        </p:blipFill>
        <p:spPr>
          <a:xfrm>
            <a:off x="5590032" y="1973281"/>
            <a:ext cx="3477767" cy="2522519"/>
          </a:xfrm>
          <a:prstGeom prst="rect">
            <a:avLst/>
          </a:prstGeom>
        </p:spPr>
      </p:pic>
      <p:pic>
        <p:nvPicPr>
          <p:cNvPr id="9" name="Рисунок 8" descr="Изображение 045-3-3.JPG"/>
          <p:cNvPicPr>
            <a:picLocks noChangeAspect="1"/>
          </p:cNvPicPr>
          <p:nvPr/>
        </p:nvPicPr>
        <p:blipFill>
          <a:blip r:embed="rId4">
            <a:lum/>
          </a:blip>
          <a:stretch>
            <a:fillRect/>
          </a:stretch>
        </p:blipFill>
        <p:spPr>
          <a:xfrm>
            <a:off x="304800" y="2057400"/>
            <a:ext cx="4038600" cy="2286000"/>
          </a:xfrm>
          <a:prstGeom prst="rect">
            <a:avLst/>
          </a:prstGeom>
        </p:spPr>
      </p:pic>
      <p:sp>
        <p:nvSpPr>
          <p:cNvPr id="10" name="Прямоугольник 9"/>
          <p:cNvSpPr/>
          <p:nvPr/>
        </p:nvSpPr>
        <p:spPr>
          <a:xfrm>
            <a:off x="5586984" y="2145792"/>
            <a:ext cx="290464" cy="369332"/>
          </a:xfrm>
          <a:prstGeom prst="rect">
            <a:avLst/>
          </a:prstGeom>
          <a:noFill/>
        </p:spPr>
        <p:txBody>
          <a:bodyPr wrap="none" lIns="91440" tIns="45720" rIns="91440" bIns="45720">
            <a:spAutoFit/>
          </a:bodyPr>
          <a:lstStyle/>
          <a:p>
            <a:pPr algn="ctr"/>
            <a:r>
              <a:rPr lang="az-Latn-AZ" b="1" cap="none" spc="0" dirty="0" smtClean="0">
                <a:ln w="12700">
                  <a:solidFill>
                    <a:srgbClr val="C00000"/>
                  </a:solidFill>
                  <a:prstDash val="solid"/>
                </a:ln>
                <a:solidFill>
                  <a:srgbClr val="C00000"/>
                </a:solidFill>
              </a:rPr>
              <a:t>x</a:t>
            </a:r>
            <a:endParaRPr lang="ru-RU" b="1" cap="none" spc="0" dirty="0">
              <a:ln w="12700">
                <a:solidFill>
                  <a:srgbClr val="C00000"/>
                </a:solidFill>
                <a:prstDash val="solid"/>
              </a:ln>
              <a:solidFill>
                <a:srgbClr val="C00000"/>
              </a:solidFill>
            </a:endParaRPr>
          </a:p>
        </p:txBody>
      </p:sp>
      <p:sp>
        <p:nvSpPr>
          <p:cNvPr id="12" name="Прямоугольник 11"/>
          <p:cNvSpPr/>
          <p:nvPr/>
        </p:nvSpPr>
        <p:spPr>
          <a:xfrm>
            <a:off x="8299704" y="3462528"/>
            <a:ext cx="293671" cy="369332"/>
          </a:xfrm>
          <a:prstGeom prst="rect">
            <a:avLst/>
          </a:prstGeom>
          <a:noFill/>
        </p:spPr>
        <p:txBody>
          <a:bodyPr wrap="none" lIns="91440" tIns="45720" rIns="91440" bIns="45720">
            <a:spAutoFit/>
          </a:bodyPr>
          <a:lstStyle/>
          <a:p>
            <a:pPr algn="ctr"/>
            <a:r>
              <a:rPr lang="az-Latn-AZ" b="1" dirty="0" smtClean="0">
                <a:ln w="12700">
                  <a:solidFill>
                    <a:srgbClr val="C00000"/>
                  </a:solidFill>
                  <a:prstDash val="solid"/>
                </a:ln>
                <a:solidFill>
                  <a:srgbClr val="C00000"/>
                </a:solidFill>
              </a:rPr>
              <a:t>y</a:t>
            </a:r>
            <a:endParaRPr lang="ru-RU" b="1" cap="none" spc="0" dirty="0">
              <a:ln w="12700">
                <a:solidFill>
                  <a:srgbClr val="C00000"/>
                </a:solidFill>
                <a:prstDash val="solid"/>
              </a:ln>
              <a:solidFill>
                <a:srgbClr val="C00000"/>
              </a:solidFill>
            </a:endParaRPr>
          </a:p>
        </p:txBody>
      </p:sp>
      <p:sp>
        <p:nvSpPr>
          <p:cNvPr id="13" name="Прямоугольник 12"/>
          <p:cNvSpPr/>
          <p:nvPr/>
        </p:nvSpPr>
        <p:spPr>
          <a:xfrm>
            <a:off x="6495288" y="3819144"/>
            <a:ext cx="245580" cy="369332"/>
          </a:xfrm>
          <a:prstGeom prst="rect">
            <a:avLst/>
          </a:prstGeom>
          <a:noFill/>
        </p:spPr>
        <p:txBody>
          <a:bodyPr wrap="none" lIns="91440" tIns="45720" rIns="91440" bIns="45720">
            <a:spAutoFit/>
          </a:bodyPr>
          <a:lstStyle/>
          <a:p>
            <a:pPr algn="ctr"/>
            <a:r>
              <a:rPr lang="az-Latn-AZ" b="1" cap="none" spc="0" dirty="0" smtClean="0">
                <a:ln w="12700">
                  <a:solidFill>
                    <a:srgbClr val="C00000"/>
                  </a:solidFill>
                  <a:prstDash val="solid"/>
                </a:ln>
                <a:solidFill>
                  <a:srgbClr val="C00000"/>
                </a:solidFill>
              </a:rPr>
              <a:t>İ</a:t>
            </a:r>
            <a:endParaRPr lang="ru-RU" b="1" cap="none" spc="0" dirty="0">
              <a:ln w="12700">
                <a:solidFill>
                  <a:srgbClr val="C00000"/>
                </a:solidFill>
                <a:prstDash val="solid"/>
              </a:ln>
              <a:solidFill>
                <a:srgbClr val="C00000"/>
              </a:solidFill>
            </a:endParaRPr>
          </a:p>
        </p:txBody>
      </p:sp>
      <p:sp>
        <p:nvSpPr>
          <p:cNvPr id="14" name="Прямоугольник 13"/>
          <p:cNvSpPr/>
          <p:nvPr/>
        </p:nvSpPr>
        <p:spPr>
          <a:xfrm>
            <a:off x="6908076" y="3800856"/>
            <a:ext cx="293671" cy="369332"/>
          </a:xfrm>
          <a:prstGeom prst="rect">
            <a:avLst/>
          </a:prstGeom>
          <a:noFill/>
        </p:spPr>
        <p:txBody>
          <a:bodyPr wrap="none" lIns="91440" tIns="45720" rIns="91440" bIns="45720">
            <a:spAutoFit/>
          </a:bodyPr>
          <a:lstStyle/>
          <a:p>
            <a:pPr algn="ctr"/>
            <a:r>
              <a:rPr lang="az-Latn-AZ" b="1" dirty="0" smtClean="0">
                <a:ln w="12700">
                  <a:solidFill>
                    <a:srgbClr val="C00000"/>
                  </a:solidFill>
                  <a:prstDash val="solid"/>
                </a:ln>
                <a:solidFill>
                  <a:srgbClr val="C00000"/>
                </a:solidFill>
              </a:rPr>
              <a:t>S</a:t>
            </a:r>
            <a:endParaRPr lang="ru-RU" b="1" cap="none" spc="0" dirty="0">
              <a:ln w="12700">
                <a:solidFill>
                  <a:srgbClr val="C00000"/>
                </a:solidFill>
                <a:prstDash val="solid"/>
              </a:ln>
              <a:solidFill>
                <a:srgbClr val="C00000"/>
              </a:solidFill>
            </a:endParaRPr>
          </a:p>
        </p:txBody>
      </p:sp>
      <p:sp>
        <p:nvSpPr>
          <p:cNvPr id="15" name="Прямоугольник 14"/>
          <p:cNvSpPr/>
          <p:nvPr/>
        </p:nvSpPr>
        <p:spPr>
          <a:xfrm>
            <a:off x="7324344" y="3800856"/>
            <a:ext cx="293671" cy="369332"/>
          </a:xfrm>
          <a:prstGeom prst="rect">
            <a:avLst/>
          </a:prstGeom>
          <a:noFill/>
        </p:spPr>
        <p:txBody>
          <a:bodyPr wrap="none" lIns="91440" tIns="45720" rIns="91440" bIns="45720">
            <a:spAutoFit/>
          </a:bodyPr>
          <a:lstStyle/>
          <a:p>
            <a:pPr algn="ctr"/>
            <a:r>
              <a:rPr lang="az-Latn-AZ" b="1" dirty="0" smtClean="0">
                <a:ln w="12700">
                  <a:solidFill>
                    <a:srgbClr val="C00000"/>
                  </a:solidFill>
                  <a:prstDash val="solid"/>
                </a:ln>
                <a:solidFill>
                  <a:srgbClr val="C00000"/>
                </a:solidFill>
              </a:rPr>
              <a:t>S</a:t>
            </a:r>
            <a:endParaRPr lang="ru-RU" b="1" cap="none" spc="0" dirty="0">
              <a:ln w="12700">
                <a:solidFill>
                  <a:srgbClr val="C00000"/>
                </a:solidFill>
                <a:prstDash val="solid"/>
              </a:ln>
              <a:solidFill>
                <a:srgbClr val="C00000"/>
              </a:solidFill>
            </a:endParaRPr>
          </a:p>
        </p:txBody>
      </p:sp>
      <p:sp>
        <p:nvSpPr>
          <p:cNvPr id="16" name="Прямоугольник 15"/>
          <p:cNvSpPr/>
          <p:nvPr/>
        </p:nvSpPr>
        <p:spPr>
          <a:xfrm>
            <a:off x="7734761" y="3800856"/>
            <a:ext cx="352982" cy="369332"/>
          </a:xfrm>
          <a:prstGeom prst="rect">
            <a:avLst/>
          </a:prstGeom>
          <a:noFill/>
        </p:spPr>
        <p:txBody>
          <a:bodyPr wrap="none" lIns="91440" tIns="45720" rIns="91440" bIns="45720">
            <a:spAutoFit/>
          </a:bodyPr>
          <a:lstStyle/>
          <a:p>
            <a:pPr algn="ctr"/>
            <a:r>
              <a:rPr lang="az-Latn-AZ" b="1" dirty="0" smtClean="0">
                <a:ln w="12700">
                  <a:solidFill>
                    <a:srgbClr val="C00000"/>
                  </a:solidFill>
                  <a:prstDash val="solid"/>
                </a:ln>
                <a:solidFill>
                  <a:srgbClr val="C00000"/>
                </a:solidFill>
              </a:rPr>
              <a:t>Ə</a:t>
            </a:r>
            <a:endParaRPr lang="ru-RU" b="1" cap="none" spc="0" dirty="0">
              <a:ln w="12700">
                <a:solidFill>
                  <a:srgbClr val="C00000"/>
                </a:solidFill>
                <a:prstDash val="solid"/>
              </a:ln>
              <a:solidFill>
                <a:srgbClr val="C00000"/>
              </a:solidFill>
            </a:endParaRPr>
          </a:p>
        </p:txBody>
      </p:sp>
      <p:sp>
        <p:nvSpPr>
          <p:cNvPr id="17" name="Прямоугольник 16"/>
          <p:cNvSpPr/>
          <p:nvPr/>
        </p:nvSpPr>
        <p:spPr>
          <a:xfrm>
            <a:off x="8187514" y="3791712"/>
            <a:ext cx="290464" cy="369332"/>
          </a:xfrm>
          <a:prstGeom prst="rect">
            <a:avLst/>
          </a:prstGeom>
          <a:noFill/>
        </p:spPr>
        <p:txBody>
          <a:bodyPr wrap="none" lIns="91440" tIns="45720" rIns="91440" bIns="45720">
            <a:spAutoFit/>
          </a:bodyPr>
          <a:lstStyle/>
          <a:p>
            <a:pPr algn="ctr"/>
            <a:r>
              <a:rPr lang="az-Latn-AZ" b="1" dirty="0" smtClean="0">
                <a:ln w="12700">
                  <a:solidFill>
                    <a:srgbClr val="C00000"/>
                  </a:solidFill>
                  <a:prstDash val="solid"/>
                </a:ln>
                <a:solidFill>
                  <a:srgbClr val="C00000"/>
                </a:solidFill>
              </a:rPr>
              <a:t>F</a:t>
            </a:r>
            <a:endParaRPr lang="ru-RU" b="1" cap="none" spc="0" dirty="0">
              <a:ln w="12700">
                <a:solidFill>
                  <a:srgbClr val="C00000"/>
                </a:solidFill>
                <a:prstDash val="solid"/>
              </a:ln>
              <a:solidFill>
                <a:srgbClr val="C00000"/>
              </a:solidFill>
            </a:endParaRPr>
          </a:p>
        </p:txBody>
      </p:sp>
      <p:sp>
        <p:nvSpPr>
          <p:cNvPr id="18" name="Прямоугольник 17"/>
          <p:cNvSpPr/>
          <p:nvPr/>
        </p:nvSpPr>
        <p:spPr>
          <a:xfrm>
            <a:off x="8615792" y="3788664"/>
            <a:ext cx="295274" cy="369332"/>
          </a:xfrm>
          <a:prstGeom prst="rect">
            <a:avLst/>
          </a:prstGeom>
          <a:noFill/>
        </p:spPr>
        <p:txBody>
          <a:bodyPr wrap="none" lIns="91440" tIns="45720" rIns="91440" bIns="45720">
            <a:spAutoFit/>
          </a:bodyPr>
          <a:lstStyle/>
          <a:p>
            <a:pPr algn="ctr"/>
            <a:r>
              <a:rPr lang="az-Latn-AZ" b="1" dirty="0" smtClean="0">
                <a:ln w="12700">
                  <a:solidFill>
                    <a:srgbClr val="C00000"/>
                  </a:solidFill>
                  <a:prstDash val="solid"/>
                </a:ln>
                <a:solidFill>
                  <a:srgbClr val="C00000"/>
                </a:solidFill>
              </a:rPr>
              <a:t>Z</a:t>
            </a:r>
            <a:endParaRPr lang="ru-RU" b="1" cap="none" spc="0" dirty="0">
              <a:ln w="12700">
                <a:solidFill>
                  <a:srgbClr val="C00000"/>
                </a:solidFill>
                <a:prstDash val="solid"/>
              </a:ln>
              <a:solidFill>
                <a:srgbClr val="C00000"/>
              </a:solidFill>
            </a:endParaRPr>
          </a:p>
        </p:txBody>
      </p:sp>
      <p:sp>
        <p:nvSpPr>
          <p:cNvPr id="19" name="Прямоугольник 18"/>
          <p:cNvSpPr/>
          <p:nvPr/>
        </p:nvSpPr>
        <p:spPr>
          <a:xfrm>
            <a:off x="6781800" y="4191000"/>
            <a:ext cx="1357230" cy="369332"/>
          </a:xfrm>
          <a:prstGeom prst="rect">
            <a:avLst/>
          </a:prstGeom>
          <a:noFill/>
        </p:spPr>
        <p:txBody>
          <a:bodyPr wrap="none" lIns="91440" tIns="45720" rIns="91440" bIns="45720">
            <a:spAutoFit/>
          </a:bodyPr>
          <a:lstStyle/>
          <a:p>
            <a:pPr algn="ctr"/>
            <a:r>
              <a:rPr lang="az-Latn-AZ" b="1" cap="none" spc="0" dirty="0" smtClean="0">
                <a:ln w="12700">
                  <a:solidFill>
                    <a:srgbClr val="0070C0"/>
                  </a:solidFill>
                  <a:prstDash val="solid"/>
                </a:ln>
                <a:solidFill>
                  <a:srgbClr val="0070C0"/>
                </a:solidFill>
              </a:rPr>
              <a:t>Yeni quruluş</a:t>
            </a:r>
            <a:endParaRPr lang="ru-RU" b="1" cap="none" spc="0" dirty="0">
              <a:ln w="12700">
                <a:solidFill>
                  <a:srgbClr val="0070C0"/>
                </a:solidFill>
                <a:prstDash val="solid"/>
              </a:ln>
              <a:solidFill>
                <a:srgbClr val="0070C0"/>
              </a:solidFill>
            </a:endParaRPr>
          </a:p>
        </p:txBody>
      </p:sp>
      <p:sp>
        <p:nvSpPr>
          <p:cNvPr id="20" name="Прямоугольник 19"/>
          <p:cNvSpPr/>
          <p:nvPr/>
        </p:nvSpPr>
        <p:spPr>
          <a:xfrm>
            <a:off x="304800" y="4267200"/>
            <a:ext cx="1797287" cy="369332"/>
          </a:xfrm>
          <a:prstGeom prst="rect">
            <a:avLst/>
          </a:prstGeom>
          <a:noFill/>
        </p:spPr>
        <p:txBody>
          <a:bodyPr wrap="none" lIns="91440" tIns="45720" rIns="91440" bIns="45720">
            <a:spAutoFit/>
          </a:bodyPr>
          <a:lstStyle/>
          <a:p>
            <a:pPr algn="ctr"/>
            <a:r>
              <a:rPr lang="az-Latn-AZ" b="1" dirty="0" smtClean="0">
                <a:ln w="12700">
                  <a:solidFill>
                    <a:srgbClr val="0070C0"/>
                  </a:solidFill>
                  <a:prstDash val="solid"/>
                </a:ln>
                <a:solidFill>
                  <a:srgbClr val="0070C0"/>
                </a:solidFill>
              </a:rPr>
              <a:t>Ənənəvi </a:t>
            </a:r>
            <a:r>
              <a:rPr lang="az-Latn-AZ" b="1" cap="none" spc="0" dirty="0" smtClean="0">
                <a:ln w="12700">
                  <a:solidFill>
                    <a:srgbClr val="0070C0"/>
                  </a:solidFill>
                  <a:prstDash val="solid"/>
                </a:ln>
                <a:solidFill>
                  <a:srgbClr val="0070C0"/>
                </a:solidFill>
              </a:rPr>
              <a:t>quruluş</a:t>
            </a:r>
            <a:endParaRPr lang="ru-RU" b="1" cap="none" spc="0" dirty="0">
              <a:ln w="12700">
                <a:solidFill>
                  <a:srgbClr val="0070C0"/>
                </a:solidFill>
                <a:prstDash val="solid"/>
              </a:ln>
              <a:solidFill>
                <a:srgbClr val="0070C0"/>
              </a:solidFill>
            </a:endParaRPr>
          </a:p>
        </p:txBody>
      </p:sp>
      <p:sp>
        <p:nvSpPr>
          <p:cNvPr id="21" name="Прямоугольник 20"/>
          <p:cNvSpPr/>
          <p:nvPr/>
        </p:nvSpPr>
        <p:spPr>
          <a:xfrm>
            <a:off x="2926697" y="4114800"/>
            <a:ext cx="2666243" cy="369332"/>
          </a:xfrm>
          <a:prstGeom prst="rect">
            <a:avLst/>
          </a:prstGeom>
          <a:noFill/>
        </p:spPr>
        <p:txBody>
          <a:bodyPr wrap="none" lIns="91440" tIns="45720" rIns="91440" bIns="45720">
            <a:spAutoFit/>
          </a:bodyPr>
          <a:lstStyle/>
          <a:p>
            <a:pPr algn="ctr"/>
            <a:r>
              <a:rPr lang="az-Latn-AZ" b="1" cap="none" spc="0" dirty="0" smtClean="0">
                <a:ln w="12700">
                  <a:solidFill>
                    <a:srgbClr val="0070C0"/>
                  </a:solidFill>
                  <a:prstDash val="solid"/>
                </a:ln>
                <a:solidFill>
                  <a:srgbClr val="0070C0"/>
                </a:solidFill>
              </a:rPr>
              <a:t>Yeni quruluşda nə tapıldı?</a:t>
            </a:r>
            <a:endParaRPr lang="ru-RU" b="1" cap="none" spc="0" dirty="0">
              <a:ln w="12700">
                <a:solidFill>
                  <a:srgbClr val="0070C0"/>
                </a:solidFill>
                <a:prstDash val="solid"/>
              </a:ln>
              <a:solidFill>
                <a:srgbClr val="0070C0"/>
              </a:solidFill>
            </a:endParaRPr>
          </a:p>
        </p:txBody>
      </p:sp>
      <p:sp>
        <p:nvSpPr>
          <p:cNvPr id="26" name="Прямоугольник 25"/>
          <p:cNvSpPr/>
          <p:nvPr/>
        </p:nvSpPr>
        <p:spPr>
          <a:xfrm>
            <a:off x="2999232" y="5297424"/>
            <a:ext cx="4569457" cy="307777"/>
          </a:xfrm>
          <a:prstGeom prst="rect">
            <a:avLst/>
          </a:prstGeom>
          <a:noFill/>
        </p:spPr>
        <p:txBody>
          <a:bodyPr wrap="none" lIns="91440" tIns="45720" rIns="91440" bIns="45720">
            <a:spAutoFit/>
          </a:bodyPr>
          <a:lstStyle/>
          <a:p>
            <a:pPr algn="ctr"/>
            <a:r>
              <a:rPr lang="az-Latn-AZ" sz="1400" cap="none" spc="0" dirty="0" smtClean="0">
                <a:ln w="12700">
                  <a:solidFill>
                    <a:srgbClr val="0070C0"/>
                  </a:solidFill>
                  <a:prstDash val="solid"/>
                </a:ln>
                <a:solidFill>
                  <a:srgbClr val="0070C0"/>
                </a:solidFill>
              </a:rPr>
              <a:t>5. Biliklərin məntiqi strukturları- Biliklərin nanostrukturları</a:t>
            </a:r>
            <a:endParaRPr lang="ru-RU" sz="1400" cap="none" spc="0" dirty="0">
              <a:ln w="12700">
                <a:solidFill>
                  <a:srgbClr val="0070C0"/>
                </a:solidFill>
                <a:prstDash val="solid"/>
              </a:ln>
              <a:solidFill>
                <a:srgbClr val="0070C0"/>
              </a:solidFill>
            </a:endParaRPr>
          </a:p>
        </p:txBody>
      </p:sp>
      <p:grpSp>
        <p:nvGrpSpPr>
          <p:cNvPr id="28" name="Группа 27"/>
          <p:cNvGrpSpPr/>
          <p:nvPr/>
        </p:nvGrpSpPr>
        <p:grpSpPr>
          <a:xfrm>
            <a:off x="3011424" y="4443984"/>
            <a:ext cx="4086632" cy="1380673"/>
            <a:chOff x="3011424" y="4443984"/>
            <a:chExt cx="4086632" cy="1380673"/>
          </a:xfrm>
        </p:grpSpPr>
        <p:sp>
          <p:nvSpPr>
            <p:cNvPr id="22" name="Прямоугольник 21"/>
            <p:cNvSpPr/>
            <p:nvPr/>
          </p:nvSpPr>
          <p:spPr>
            <a:xfrm>
              <a:off x="3054096" y="4443984"/>
              <a:ext cx="2754087" cy="307777"/>
            </a:xfrm>
            <a:prstGeom prst="rect">
              <a:avLst/>
            </a:prstGeom>
            <a:noFill/>
          </p:spPr>
          <p:txBody>
            <a:bodyPr wrap="none" lIns="91440" tIns="45720" rIns="91440" bIns="45720">
              <a:spAutoFit/>
            </a:bodyPr>
            <a:lstStyle/>
            <a:p>
              <a:pPr algn="ctr"/>
              <a:r>
                <a:rPr lang="az-Latn-AZ" sz="1400" cap="none" spc="0" dirty="0" smtClean="0">
                  <a:ln w="12700">
                    <a:solidFill>
                      <a:srgbClr val="0070C0"/>
                    </a:solidFill>
                    <a:prstDash val="solid"/>
                  </a:ln>
                  <a:solidFill>
                    <a:srgbClr val="0070C0"/>
                  </a:solidFill>
                </a:rPr>
                <a:t>1. Piajenin biliyinin tamlıq məntiqi</a:t>
              </a:r>
              <a:endParaRPr lang="ru-RU" sz="1400" cap="none" spc="0" dirty="0">
                <a:ln w="12700">
                  <a:solidFill>
                    <a:srgbClr val="0070C0"/>
                  </a:solidFill>
                  <a:prstDash val="solid"/>
                </a:ln>
                <a:solidFill>
                  <a:srgbClr val="0070C0"/>
                </a:solidFill>
              </a:endParaRPr>
            </a:p>
          </p:txBody>
        </p:sp>
        <p:sp>
          <p:nvSpPr>
            <p:cNvPr id="23" name="Прямоугольник 22"/>
            <p:cNvSpPr/>
            <p:nvPr/>
          </p:nvSpPr>
          <p:spPr>
            <a:xfrm>
              <a:off x="3075432" y="4666488"/>
              <a:ext cx="1784015" cy="307777"/>
            </a:xfrm>
            <a:prstGeom prst="rect">
              <a:avLst/>
            </a:prstGeom>
            <a:noFill/>
          </p:spPr>
          <p:txBody>
            <a:bodyPr wrap="none" lIns="91440" tIns="45720" rIns="91440" bIns="45720">
              <a:spAutoFit/>
            </a:bodyPr>
            <a:lstStyle/>
            <a:p>
              <a:pPr algn="ctr"/>
              <a:r>
                <a:rPr lang="az-Latn-AZ" sz="1400" cap="none" spc="0" dirty="0" smtClean="0">
                  <a:ln w="12700">
                    <a:solidFill>
                      <a:srgbClr val="0070C0"/>
                    </a:solidFill>
                    <a:prstDash val="solid"/>
                  </a:ln>
                  <a:solidFill>
                    <a:srgbClr val="0070C0"/>
                  </a:solidFill>
                </a:rPr>
                <a:t>2. Biliklərin invariantı</a:t>
              </a:r>
              <a:endParaRPr lang="ru-RU" sz="1400" cap="none" spc="0" dirty="0">
                <a:ln w="12700">
                  <a:solidFill>
                    <a:srgbClr val="0070C0"/>
                  </a:solidFill>
                  <a:prstDash val="solid"/>
                </a:ln>
                <a:solidFill>
                  <a:srgbClr val="0070C0"/>
                </a:solidFill>
              </a:endParaRPr>
            </a:p>
          </p:txBody>
        </p:sp>
        <p:sp>
          <p:nvSpPr>
            <p:cNvPr id="24" name="Прямоугольник 23"/>
            <p:cNvSpPr/>
            <p:nvPr/>
          </p:nvSpPr>
          <p:spPr>
            <a:xfrm>
              <a:off x="3066288" y="4864608"/>
              <a:ext cx="2663358" cy="307777"/>
            </a:xfrm>
            <a:prstGeom prst="rect">
              <a:avLst/>
            </a:prstGeom>
            <a:noFill/>
          </p:spPr>
          <p:txBody>
            <a:bodyPr wrap="none" lIns="91440" tIns="45720" rIns="91440" bIns="45720">
              <a:spAutoFit/>
            </a:bodyPr>
            <a:lstStyle/>
            <a:p>
              <a:pPr algn="ctr"/>
              <a:r>
                <a:rPr lang="az-Latn-AZ" sz="1400" cap="none" spc="0" dirty="0" smtClean="0">
                  <a:ln w="12700">
                    <a:solidFill>
                      <a:srgbClr val="0070C0"/>
                    </a:solidFill>
                    <a:prstDash val="solid"/>
                  </a:ln>
                  <a:solidFill>
                    <a:srgbClr val="0070C0"/>
                  </a:solidFill>
                </a:rPr>
                <a:t>3. Lütfi-zadənin linqvistik məntiqi</a:t>
              </a:r>
              <a:endParaRPr lang="ru-RU" sz="1400" cap="none" spc="0" dirty="0">
                <a:ln w="12700">
                  <a:solidFill>
                    <a:srgbClr val="0070C0"/>
                  </a:solidFill>
                  <a:prstDash val="solid"/>
                </a:ln>
                <a:solidFill>
                  <a:srgbClr val="0070C0"/>
                </a:solidFill>
              </a:endParaRPr>
            </a:p>
          </p:txBody>
        </p:sp>
        <p:sp>
          <p:nvSpPr>
            <p:cNvPr id="25" name="Прямоугольник 24"/>
            <p:cNvSpPr/>
            <p:nvPr/>
          </p:nvSpPr>
          <p:spPr>
            <a:xfrm>
              <a:off x="3048000" y="5077968"/>
              <a:ext cx="3532121" cy="307777"/>
            </a:xfrm>
            <a:prstGeom prst="rect">
              <a:avLst/>
            </a:prstGeom>
            <a:noFill/>
          </p:spPr>
          <p:txBody>
            <a:bodyPr wrap="none" lIns="91440" tIns="45720" rIns="91440" bIns="45720">
              <a:spAutoFit/>
            </a:bodyPr>
            <a:lstStyle/>
            <a:p>
              <a:pPr algn="ctr"/>
              <a:r>
                <a:rPr lang="az-Latn-AZ" sz="1400" cap="none" spc="0" dirty="0" smtClean="0">
                  <a:ln w="12700">
                    <a:solidFill>
                      <a:srgbClr val="0070C0"/>
                    </a:solidFill>
                    <a:prstDash val="solid"/>
                  </a:ln>
                  <a:solidFill>
                    <a:srgbClr val="0070C0"/>
                  </a:solidFill>
                </a:rPr>
                <a:t>4. Lütfü-zadənin səlist və qeyri-səlist çoxluğu</a:t>
              </a:r>
              <a:endParaRPr lang="ru-RU" sz="1400" cap="none" spc="0" dirty="0">
                <a:ln w="12700">
                  <a:solidFill>
                    <a:srgbClr val="0070C0"/>
                  </a:solidFill>
                  <a:prstDash val="solid"/>
                </a:ln>
                <a:solidFill>
                  <a:srgbClr val="0070C0"/>
                </a:solidFill>
              </a:endParaRPr>
            </a:p>
          </p:txBody>
        </p:sp>
        <p:sp>
          <p:nvSpPr>
            <p:cNvPr id="27" name="Прямоугольник 26"/>
            <p:cNvSpPr/>
            <p:nvPr/>
          </p:nvSpPr>
          <p:spPr>
            <a:xfrm>
              <a:off x="3011424" y="5516880"/>
              <a:ext cx="4086632" cy="307777"/>
            </a:xfrm>
            <a:prstGeom prst="rect">
              <a:avLst/>
            </a:prstGeom>
            <a:noFill/>
          </p:spPr>
          <p:txBody>
            <a:bodyPr wrap="none" lIns="91440" tIns="45720" rIns="91440" bIns="45720">
              <a:spAutoFit/>
            </a:bodyPr>
            <a:lstStyle/>
            <a:p>
              <a:pPr algn="ctr"/>
              <a:r>
                <a:rPr lang="az-Latn-AZ" sz="1400" cap="none" spc="0" dirty="0" smtClean="0">
                  <a:ln w="12700">
                    <a:solidFill>
                      <a:srgbClr val="0070C0"/>
                    </a:solidFill>
                    <a:prstDash val="solid"/>
                  </a:ln>
                  <a:solidFill>
                    <a:srgbClr val="0070C0"/>
                  </a:solidFill>
                </a:rPr>
                <a:t>6. Nanostruktur biliklərin məntiqi modelləşdirilməsi</a:t>
              </a:r>
              <a:endParaRPr lang="ru-RU" sz="1400" cap="none" spc="0" dirty="0">
                <a:ln w="12700">
                  <a:solidFill>
                    <a:srgbClr val="0070C0"/>
                  </a:solidFill>
                  <a:prstDash val="solid"/>
                </a:ln>
                <a:solidFill>
                  <a:srgbClr val="0070C0"/>
                </a:solidFill>
              </a:endParaRPr>
            </a:p>
          </p:txBody>
        </p:sp>
      </p:gr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1835</Words>
  <Application>Microsoft Office PowerPoint</Application>
  <PresentationFormat>Экран (4:3)</PresentationFormat>
  <Paragraphs>300</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Fatma Xanim</dc:creator>
  <cp:lastModifiedBy>DarkYouth</cp:lastModifiedBy>
  <cp:revision>77</cp:revision>
  <dcterms:created xsi:type="dcterms:W3CDTF">2010-02-26T10:44:14Z</dcterms:created>
  <dcterms:modified xsi:type="dcterms:W3CDTF">2010-03-01T09:45:56Z</dcterms:modified>
</cp:coreProperties>
</file>