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handoutMasterIdLst>
    <p:handoutMasterId r:id="rId25"/>
  </p:handoutMasterIdLst>
  <p:sldIdLst>
    <p:sldId id="302" r:id="rId2"/>
    <p:sldId id="291" r:id="rId3"/>
    <p:sldId id="286" r:id="rId4"/>
    <p:sldId id="293" r:id="rId5"/>
    <p:sldId id="303" r:id="rId6"/>
    <p:sldId id="305" r:id="rId7"/>
    <p:sldId id="300" r:id="rId8"/>
    <p:sldId id="298" r:id="rId9"/>
    <p:sldId id="289" r:id="rId10"/>
    <p:sldId id="314" r:id="rId11"/>
    <p:sldId id="306" r:id="rId12"/>
    <p:sldId id="276" r:id="rId13"/>
    <p:sldId id="307" r:id="rId14"/>
    <p:sldId id="278" r:id="rId15"/>
    <p:sldId id="308" r:id="rId16"/>
    <p:sldId id="309" r:id="rId17"/>
    <p:sldId id="312" r:id="rId18"/>
    <p:sldId id="315" r:id="rId19"/>
    <p:sldId id="316" r:id="rId20"/>
    <p:sldId id="310" r:id="rId21"/>
    <p:sldId id="266" r:id="rId22"/>
    <p:sldId id="317" r:id="rId23"/>
  </p:sldIdLst>
  <p:sldSz cx="9144000" cy="6858000" type="screen4x3"/>
  <p:notesSz cx="6946900" cy="92837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38" autoAdjust="0"/>
    <p:restoredTop sz="94721" autoAdjust="0"/>
  </p:normalViewPr>
  <p:slideViewPr>
    <p:cSldViewPr>
      <p:cViewPr varScale="1">
        <p:scale>
          <a:sx n="73" d="100"/>
          <a:sy n="73" d="100"/>
        </p:scale>
        <p:origin x="-468" y="-108"/>
      </p:cViewPr>
      <p:guideLst>
        <p:guide orient="horz" pos="2160"/>
        <p:guide pos="2880"/>
      </p:guideLst>
    </p:cSldViewPr>
  </p:slideViewPr>
  <p:outlineViewPr>
    <p:cViewPr>
      <p:scale>
        <a:sx n="33" d="100"/>
        <a:sy n="33" d="100"/>
      </p:scale>
      <p:origin x="0" y="144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defTabSz="925513" eaLnBrk="0" hangingPunct="0">
              <a:defRPr sz="1200"/>
            </a:lvl1pPr>
          </a:lstStyle>
          <a:p>
            <a:endParaRPr lang="ru-RU"/>
          </a:p>
        </p:txBody>
      </p:sp>
      <p:sp>
        <p:nvSpPr>
          <p:cNvPr id="20483" name="Rectangle 3"/>
          <p:cNvSpPr>
            <a:spLocks noGrp="1" noChangeArrowheads="1"/>
          </p:cNvSpPr>
          <p:nvPr>
            <p:ph type="dt" sz="quarter" idx="1"/>
          </p:nvPr>
        </p:nvSpPr>
        <p:spPr bwMode="auto">
          <a:xfrm>
            <a:off x="393700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algn="r" defTabSz="925513" eaLnBrk="0" hangingPunct="0">
              <a:defRPr sz="1200"/>
            </a:lvl1pPr>
          </a:lstStyle>
          <a:p>
            <a:endParaRPr lang="ru-RU"/>
          </a:p>
        </p:txBody>
      </p:sp>
      <p:sp>
        <p:nvSpPr>
          <p:cNvPr id="20484" name="Rectangle 4"/>
          <p:cNvSpPr>
            <a:spLocks noGrp="1" noChangeArrowheads="1"/>
          </p:cNvSpPr>
          <p:nvPr>
            <p:ph type="ftr" sz="quarter" idx="2"/>
          </p:nvPr>
        </p:nvSpPr>
        <p:spPr bwMode="auto">
          <a:xfrm>
            <a:off x="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defTabSz="925513" eaLnBrk="0" hangingPunct="0">
              <a:defRPr sz="1200"/>
            </a:lvl1pPr>
          </a:lstStyle>
          <a:p>
            <a:endParaRPr lang="ru-RU"/>
          </a:p>
        </p:txBody>
      </p:sp>
      <p:sp>
        <p:nvSpPr>
          <p:cNvPr id="20485" name="Rectangle 5"/>
          <p:cNvSpPr>
            <a:spLocks noGrp="1" noChangeArrowheads="1"/>
          </p:cNvSpPr>
          <p:nvPr>
            <p:ph type="sldNum" sz="quarter" idx="3"/>
          </p:nvPr>
        </p:nvSpPr>
        <p:spPr bwMode="auto">
          <a:xfrm>
            <a:off x="393700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algn="r" defTabSz="925513" eaLnBrk="0" hangingPunct="0">
              <a:defRPr sz="1200"/>
            </a:lvl1pPr>
          </a:lstStyle>
          <a:p>
            <a:fld id="{43B29766-A3A4-4D08-8DBF-4AA3B8584FA8}" type="slidenum">
              <a:rPr lang="ru-RU"/>
              <a:pPr/>
              <a:t>‹#›</a:t>
            </a:fld>
            <a:endParaRPr lang="ru-RU"/>
          </a:p>
        </p:txBody>
      </p:sp>
    </p:spTree>
    <p:extLst>
      <p:ext uri="{BB962C8B-B14F-4D97-AF65-F5344CB8AC3E}">
        <p14:creationId xmlns:p14="http://schemas.microsoft.com/office/powerpoint/2010/main" val="1178773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defTabSz="925513" eaLnBrk="0" hangingPunct="0">
              <a:defRPr sz="1200"/>
            </a:lvl1pPr>
          </a:lstStyle>
          <a:p>
            <a:endParaRPr lang="ru-RU"/>
          </a:p>
        </p:txBody>
      </p:sp>
      <p:sp>
        <p:nvSpPr>
          <p:cNvPr id="2051" name="Rectangle 3"/>
          <p:cNvSpPr>
            <a:spLocks noGrp="1" noRot="1" noChangeAspect="1" noChangeArrowheads="1" noTextEdit="1"/>
          </p:cNvSpPr>
          <p:nvPr>
            <p:ph type="sldImg" idx="2"/>
          </p:nvPr>
        </p:nvSpPr>
        <p:spPr bwMode="auto">
          <a:xfrm>
            <a:off x="1152525" y="696913"/>
            <a:ext cx="4641850" cy="3481387"/>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25513" y="4410075"/>
            <a:ext cx="5095875" cy="417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053" name="Rectangle 5"/>
          <p:cNvSpPr>
            <a:spLocks noGrp="1" noChangeArrowheads="1"/>
          </p:cNvSpPr>
          <p:nvPr>
            <p:ph type="dt" idx="1"/>
          </p:nvPr>
        </p:nvSpPr>
        <p:spPr bwMode="auto">
          <a:xfrm>
            <a:off x="393700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algn="r" defTabSz="925513" eaLnBrk="0" hangingPunct="0">
              <a:defRPr sz="1200"/>
            </a:lvl1pPr>
          </a:lstStyle>
          <a:p>
            <a:endParaRPr lang="ru-RU"/>
          </a:p>
        </p:txBody>
      </p:sp>
      <p:sp>
        <p:nvSpPr>
          <p:cNvPr id="2054" name="Rectangle 6"/>
          <p:cNvSpPr>
            <a:spLocks noGrp="1" noChangeArrowheads="1"/>
          </p:cNvSpPr>
          <p:nvPr>
            <p:ph type="ftr" sz="quarter" idx="4"/>
          </p:nvPr>
        </p:nvSpPr>
        <p:spPr bwMode="auto">
          <a:xfrm>
            <a:off x="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defTabSz="925513" eaLnBrk="0" hangingPunct="0">
              <a:defRPr sz="1200"/>
            </a:lvl1pPr>
          </a:lstStyle>
          <a:p>
            <a:endParaRPr lang="ru-RU"/>
          </a:p>
        </p:txBody>
      </p:sp>
      <p:sp>
        <p:nvSpPr>
          <p:cNvPr id="2055" name="Rectangle 7"/>
          <p:cNvSpPr>
            <a:spLocks noGrp="1" noChangeArrowheads="1"/>
          </p:cNvSpPr>
          <p:nvPr>
            <p:ph type="sldNum" sz="quarter" idx="5"/>
          </p:nvPr>
        </p:nvSpPr>
        <p:spPr bwMode="auto">
          <a:xfrm>
            <a:off x="393700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algn="r" defTabSz="925513" eaLnBrk="0" hangingPunct="0">
              <a:defRPr sz="1200"/>
            </a:lvl1pPr>
          </a:lstStyle>
          <a:p>
            <a:fld id="{B4AB36A8-D441-44DF-8D8A-94A78BAF38CA}" type="slidenum">
              <a:rPr lang="ru-RU"/>
              <a:pPr/>
              <a:t>‹#›</a:t>
            </a:fld>
            <a:endParaRPr lang="ru-RU"/>
          </a:p>
        </p:txBody>
      </p:sp>
    </p:spTree>
    <p:extLst>
      <p:ext uri="{BB962C8B-B14F-4D97-AF65-F5344CB8AC3E}">
        <p14:creationId xmlns:p14="http://schemas.microsoft.com/office/powerpoint/2010/main" val="6800314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4AB36A8-D441-44DF-8D8A-94A78BAF38CA}" type="slidenum">
              <a:rPr lang="ru-RU" smtClean="0"/>
              <a:pPr/>
              <a:t>21</a:t>
            </a:fld>
            <a:endParaRPr lang="ru-RU"/>
          </a:p>
        </p:txBody>
      </p:sp>
    </p:spTree>
    <p:extLst>
      <p:ext uri="{BB962C8B-B14F-4D97-AF65-F5344CB8AC3E}">
        <p14:creationId xmlns:p14="http://schemas.microsoft.com/office/powerpoint/2010/main" val="2550441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105C7299-7629-4EB4-870D-827996AABF6F}"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5FE6FCD-B49F-4155-A14F-5CB736A25B8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6448327-1689-4407-94FA-44054195ED7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B6EBAF3-F3B9-4EFE-90DC-0036CF4CD43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0088AC2-68AB-4FE8-BA68-DB0C605CED5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A17354B-F1C8-4D52-A08E-3FA320E9CC7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8EA29F8F-013F-417B-ACE6-8CFFE927843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98C8892B-BED5-4394-8CAC-0E1A48D2C66D}"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A0A1F26A-47FF-435D-AFBB-17B2C885C47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BE2EE3C-5FBF-42B7-B2C0-525D9CEE1E4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EEE63F7-0B56-4A7E-86E9-C204EDE09EB0}"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D4E6986-A83E-4063-AE60-1E85DF21C899}"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fatmaxanum@rambler.r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kurikulum.az/index.php?option=com_content&amp;view=article&amp;id=411:treninqin-planladrlmas&amp;Itemid=60&amp;lang=az"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mailto:Idrakmektebi@rambler.r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idrak-m.com/"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www.intechopen.com/articles/show/title/logic-of-integrity-fuzzy-logic-and-knowledge-modeling-for-machine-education"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www.idrak-m.com/?p=2601"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ru.wikipedia.org/wiki/%D0%9C%D0%B5%D1%82%D0%BE%D0%B4%D1%8B_%D0%BE%D0%B1%D1%83%D1%87%D0%B5%D0%BD%D0%B8%D1%8F" TargetMode="External"/><Relationship Id="rId2" Type="http://schemas.openxmlformats.org/officeDocument/2006/relationships/hyperlink" Target="http://didaktica.ru/osnovnye-napravleniya-sovremennogo-obucheniya/176-problemnoe-obuchenie.html"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www.eidos.ru/journal/2007/0301-5.htm" TargetMode="External"/><Relationship Id="rId2" Type="http://schemas.openxmlformats.org/officeDocument/2006/relationships/hyperlink" Target="http://ru.wikipedia.org/wiki/%D0%9C%D0%B5%D1%82%D0%BE%D0%B4%D1%8B_%D0%BE%D0%B1%D1%83%D1%87%D0%B5%D0%BD%D0%B8%D1%8F" TargetMode="External"/><Relationship Id="rId1" Type="http://schemas.openxmlformats.org/officeDocument/2006/relationships/slideLayout" Target="../slideLayouts/slideLayout6.xml"/><Relationship Id="rId4" Type="http://schemas.openxmlformats.org/officeDocument/2006/relationships/hyperlink" Target="http://www.eidos.ru/journal/methods.ht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09600" y="838200"/>
            <a:ext cx="7772400" cy="2971800"/>
          </a:xfrm>
        </p:spPr>
        <p:txBody>
          <a:bodyPr>
            <a:noAutofit/>
          </a:bodyPr>
          <a:lstStyle/>
          <a:p>
            <a:pPr algn="ctr"/>
            <a:r>
              <a:rPr lang="ru-RU" sz="2400" dirty="0"/>
              <a:t> </a:t>
            </a:r>
            <a:br>
              <a:rPr lang="ru-RU" sz="2400" dirty="0"/>
            </a:br>
            <a:r>
              <a:rPr lang="en-US" sz="2400" dirty="0"/>
              <a:t/>
            </a:r>
            <a:br>
              <a:rPr lang="en-US" sz="2400" dirty="0"/>
            </a:br>
            <a:r>
              <a:rPr lang="en-US" sz="2400" dirty="0"/>
              <a:t/>
            </a:r>
            <a:br>
              <a:rPr lang="en-US" sz="2400" dirty="0"/>
            </a:br>
            <a:r>
              <a:rPr lang="az-Latn-AZ" sz="2400" dirty="0"/>
              <a:t>     </a:t>
            </a:r>
            <a:r>
              <a:rPr lang="ru-RU" sz="2400" dirty="0"/>
              <a:t>«</a:t>
            </a:r>
            <a:r>
              <a:rPr lang="en-US" sz="2400" dirty="0" err="1"/>
              <a:t>Az</a:t>
            </a:r>
            <a:r>
              <a:rPr lang="az-Latn-AZ" sz="2400" dirty="0"/>
              <a:t>ə</a:t>
            </a:r>
            <a:r>
              <a:rPr lang="en-US" sz="2400" dirty="0" err="1"/>
              <a:t>rbaycan</a:t>
            </a:r>
            <a:r>
              <a:rPr lang="az-Latn-AZ" sz="2400" dirty="0"/>
              <a:t> –Türkiyə</a:t>
            </a:r>
            <a:br>
              <a:rPr lang="az-Latn-AZ" sz="2400" dirty="0"/>
            </a:br>
            <a:r>
              <a:rPr lang="az-Latn-AZ" sz="2400" dirty="0"/>
              <a:t> Yeni Ortaq Egitim Sistemi –</a:t>
            </a:r>
            <a:r>
              <a:rPr lang="en-US" sz="2400" dirty="0"/>
              <a:t/>
            </a:r>
            <a:br>
              <a:rPr lang="en-US" sz="2400" dirty="0"/>
            </a:br>
            <a:r>
              <a:rPr lang="az-Latn-AZ" sz="2400" dirty="0"/>
              <a:t>YOES” layihəsi </a:t>
            </a:r>
            <a:r>
              <a:rPr lang="ru-RU" sz="2400" dirty="0"/>
              <a:t/>
            </a:r>
            <a:br>
              <a:rPr lang="ru-RU" sz="2400" dirty="0"/>
            </a:br>
            <a:r>
              <a:rPr lang="az-Latn-AZ" sz="2400" dirty="0" smtClean="0"/>
              <a:t>“</a:t>
            </a:r>
            <a:r>
              <a:rPr lang="az-Latn-AZ" sz="2400" dirty="0"/>
              <a:t>İdrak məktəbi</a:t>
            </a:r>
            <a:r>
              <a:rPr lang="az-Latn-AZ" sz="2400" dirty="0" smtClean="0"/>
              <a:t>”</a:t>
            </a:r>
            <a:r>
              <a:rPr lang="az-Latn-AZ" sz="2400" dirty="0"/>
              <a:t/>
            </a:r>
            <a:br>
              <a:rPr lang="az-Latn-AZ" sz="2400" dirty="0"/>
            </a:br>
            <a:r>
              <a:rPr lang="az-Latn-AZ" sz="2400" dirty="0"/>
              <a:t> F.Bunyatovanın Konstruktiv təlim mərkəzi</a:t>
            </a:r>
            <a:r>
              <a:rPr lang="ru-RU" sz="2400" dirty="0"/>
              <a:t/>
            </a:r>
            <a:br>
              <a:rPr lang="ru-RU" sz="2400" dirty="0"/>
            </a:br>
            <a:endParaRPr lang="ru-RU" sz="2400" dirty="0"/>
          </a:p>
        </p:txBody>
      </p:sp>
      <p:sp>
        <p:nvSpPr>
          <p:cNvPr id="3" name="Подзаголовок 2"/>
          <p:cNvSpPr>
            <a:spLocks noGrp="1"/>
          </p:cNvSpPr>
          <p:nvPr>
            <p:ph type="subTitle" idx="1"/>
          </p:nvPr>
        </p:nvSpPr>
        <p:spPr>
          <a:xfrm>
            <a:off x="685800" y="3685032"/>
            <a:ext cx="7808976" cy="2410968"/>
          </a:xfrm>
        </p:spPr>
        <p:txBody>
          <a:bodyPr>
            <a:noAutofit/>
          </a:bodyPr>
          <a:lstStyle/>
          <a:p>
            <a:pPr algn="ctr"/>
            <a:r>
              <a:rPr lang="ru-RU" sz="1800" dirty="0"/>
              <a:t/>
            </a:r>
            <a:br>
              <a:rPr lang="ru-RU" sz="1800" dirty="0"/>
            </a:br>
            <a:r>
              <a:rPr lang="en-US" dirty="0">
                <a:latin typeface="Times New Roman" pitchFamily="18" charset="0"/>
                <a:cs typeface="Times New Roman" pitchFamily="18" charset="0"/>
              </a:rPr>
              <a:t>                                 </a:t>
            </a:r>
          </a:p>
          <a:p>
            <a:r>
              <a:rPr lang="en-US" dirty="0">
                <a:latin typeface="Times New Roman" pitchFamily="18" charset="0"/>
                <a:cs typeface="Times New Roman" pitchFamily="18" charset="0"/>
              </a:rPr>
              <a:t> </a:t>
            </a:r>
            <a:r>
              <a:rPr lang="az-Latn-AZ" dirty="0">
                <a:latin typeface="Times New Roman" pitchFamily="18" charset="0"/>
                <a:cs typeface="Times New Roman" pitchFamily="18" charset="0"/>
              </a:rPr>
              <a:t>Fatma xanım Bunyatova</a:t>
            </a:r>
            <a:br>
              <a:rPr lang="az-Latn-AZ" dirty="0">
                <a:latin typeface="Times New Roman" pitchFamily="18" charset="0"/>
                <a:cs typeface="Times New Roman" pitchFamily="18" charset="0"/>
              </a:rPr>
            </a:br>
            <a:r>
              <a:rPr lang="az-Latn-AZ" dirty="0">
                <a:latin typeface="Times New Roman" pitchFamily="18" charset="0"/>
                <a:cs typeface="Times New Roman" pitchFamily="18" charset="0"/>
              </a:rPr>
              <a:t>“</a:t>
            </a:r>
            <a:r>
              <a:rPr lang="az-Latn-AZ" dirty="0" smtClean="0">
                <a:latin typeface="Times New Roman" pitchFamily="18" charset="0"/>
                <a:cs typeface="Times New Roman" pitchFamily="18" charset="0"/>
              </a:rPr>
              <a:t>İdrak </a:t>
            </a:r>
            <a:r>
              <a:rPr lang="az-Latn-AZ" dirty="0">
                <a:latin typeface="Times New Roman" pitchFamily="18" charset="0"/>
                <a:cs typeface="Times New Roman" pitchFamily="18" charset="0"/>
              </a:rPr>
              <a:t>məktəbinin direktoru</a:t>
            </a:r>
            <a:br>
              <a:rPr lang="az-Latn-AZ" dirty="0">
                <a:latin typeface="Times New Roman" pitchFamily="18" charset="0"/>
                <a:cs typeface="Times New Roman" pitchFamily="18" charset="0"/>
              </a:rPr>
            </a:br>
            <a:r>
              <a:rPr lang="az-Latn-AZ" dirty="0">
                <a:latin typeface="Times New Roman" pitchFamily="18" charset="0"/>
                <a:cs typeface="Times New Roman" pitchFamily="18" charset="0"/>
              </a:rPr>
              <a:t>Bakı , Azərbaycan</a:t>
            </a:r>
            <a:br>
              <a:rPr lang="az-Latn-AZ" dirty="0">
                <a:latin typeface="Times New Roman" pitchFamily="18" charset="0"/>
                <a:cs typeface="Times New Roman" pitchFamily="18" charset="0"/>
              </a:rPr>
            </a:b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r>
              <a:rPr lang="en-US" dirty="0">
                <a:latin typeface="Times New Roman" pitchFamily="18" charset="0"/>
                <a:cs typeface="Times New Roman" pitchFamily="18" charset="0"/>
                <a:hlinkClick r:id="rId2"/>
              </a:rPr>
              <a:t>  fatmaxanum@rambler.ru</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www.idrak-m.com</a:t>
            </a:r>
            <a:endParaRPr lang="ru-RU" dirty="0">
              <a:latin typeface="Times New Roman" pitchFamily="18" charset="0"/>
              <a:cs typeface="Times New Roman" pitchFamily="18" charset="0"/>
            </a:endParaRPr>
          </a:p>
          <a:p>
            <a:endParaRPr lang="ru-RU" sz="1800" dirty="0"/>
          </a:p>
        </p:txBody>
      </p:sp>
    </p:spTree>
    <p:extLst>
      <p:ext uri="{BB962C8B-B14F-4D97-AF65-F5344CB8AC3E}">
        <p14:creationId xmlns:p14="http://schemas.microsoft.com/office/powerpoint/2010/main" val="3028839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40849"/>
            <a:ext cx="8183880" cy="676656"/>
          </a:xfrm>
        </p:spPr>
        <p:txBody>
          <a:bodyPr>
            <a:normAutofit/>
          </a:bodyPr>
          <a:lstStyle/>
          <a:p>
            <a:r>
              <a:rPr lang="az-Latn-AZ" sz="2800" dirty="0" smtClean="0">
                <a:solidFill>
                  <a:srgbClr val="FF0000"/>
                </a:solidFill>
              </a:rPr>
              <a:t>       3. K</a:t>
            </a:r>
            <a:r>
              <a:rPr lang="en-US" sz="2800" dirty="0" smtClean="0">
                <a:solidFill>
                  <a:srgbClr val="FF0000"/>
                </a:solidFill>
              </a:rPr>
              <a:t>o</a:t>
            </a:r>
            <a:r>
              <a:rPr lang="az-Latn-AZ" sz="2800" dirty="0">
                <a:solidFill>
                  <a:srgbClr val="FF0000"/>
                </a:solidFill>
              </a:rPr>
              <a:t>qnitiv tapşırıqların yaradılması</a:t>
            </a:r>
            <a:endParaRPr lang="ru-RU" sz="2800" dirty="0">
              <a:solidFill>
                <a:srgbClr val="FF0000"/>
              </a:solidFill>
            </a:endParaRPr>
          </a:p>
        </p:txBody>
      </p:sp>
      <p:sp>
        <p:nvSpPr>
          <p:cNvPr id="3" name="Текст 2"/>
          <p:cNvSpPr>
            <a:spLocks noGrp="1"/>
          </p:cNvSpPr>
          <p:nvPr>
            <p:ph type="body" idx="1"/>
          </p:nvPr>
        </p:nvSpPr>
        <p:spPr>
          <a:xfrm>
            <a:off x="463062" y="1981200"/>
            <a:ext cx="8260080" cy="3429000"/>
          </a:xfrm>
        </p:spPr>
        <p:txBody>
          <a:bodyPr>
            <a:normAutofit/>
          </a:bodyPr>
          <a:lstStyle/>
          <a:p>
            <a:r>
              <a:rPr lang="az-Latn-AZ" dirty="0">
                <a:solidFill>
                  <a:schemeClr val="tx1"/>
                </a:solidFill>
              </a:rPr>
              <a:t> 2. Şagirdlərin öyrənmə qabiliyyətlərini inkişaf etdirmək üçün k</a:t>
            </a:r>
            <a:r>
              <a:rPr lang="en-US" dirty="0">
                <a:solidFill>
                  <a:schemeClr val="tx1"/>
                </a:solidFill>
              </a:rPr>
              <a:t>o</a:t>
            </a:r>
            <a:r>
              <a:rPr lang="az-Latn-AZ" dirty="0">
                <a:solidFill>
                  <a:schemeClr val="tx1"/>
                </a:solidFill>
              </a:rPr>
              <a:t>qnitiv  nəzəriyyə əsasən yeni  k</a:t>
            </a:r>
            <a:r>
              <a:rPr lang="en-US" dirty="0">
                <a:solidFill>
                  <a:schemeClr val="tx1"/>
                </a:solidFill>
              </a:rPr>
              <a:t>o</a:t>
            </a:r>
            <a:r>
              <a:rPr lang="az-Latn-AZ" dirty="0">
                <a:solidFill>
                  <a:schemeClr val="tx1"/>
                </a:solidFill>
              </a:rPr>
              <a:t>qnitiv tapşırıqların yaradılması.</a:t>
            </a:r>
          </a:p>
          <a:p>
            <a:endParaRPr lang="az-Latn-AZ" dirty="0">
              <a:solidFill>
                <a:schemeClr val="tx1"/>
              </a:solidFill>
            </a:endParaRPr>
          </a:p>
          <a:p>
            <a:r>
              <a:rPr lang="az-Latn-AZ" dirty="0">
                <a:solidFill>
                  <a:schemeClr val="tx1"/>
                </a:solidFill>
              </a:rPr>
              <a:t> Bu tapşırıqlar Piajenin tamlıq məntiqi və Blumun taksonomiyası əsasənda yaradılacaqdır. </a:t>
            </a:r>
            <a:endParaRPr lang="az-Latn-AZ" dirty="0" smtClean="0">
              <a:solidFill>
                <a:schemeClr val="tx1"/>
              </a:solidFill>
            </a:endParaRPr>
          </a:p>
        </p:txBody>
      </p:sp>
      <p:sp>
        <p:nvSpPr>
          <p:cNvPr id="4" name="Заголовок 1"/>
          <p:cNvSpPr txBox="1">
            <a:spLocks/>
          </p:cNvSpPr>
          <p:nvPr/>
        </p:nvSpPr>
        <p:spPr>
          <a:xfrm>
            <a:off x="457200" y="381000"/>
            <a:ext cx="8183880" cy="676656"/>
          </a:xfrm>
          <a:prstGeom prst="rect">
            <a:avLst/>
          </a:prstGeom>
        </p:spPr>
        <p:txBody>
          <a:bodyPr vert="horz" lIns="91440" bIns="0" anchor="b">
            <a:normAutofit/>
          </a:bodyPr>
          <a:lstStyle>
            <a:lvl1pPr algn="l" rtl="0" eaLnBrk="1" latinLnBrk="0" hangingPunct="1">
              <a:spcBef>
                <a:spcPct val="0"/>
              </a:spcBef>
              <a:buNone/>
              <a:defRPr kumimoji="0" sz="3600" b="0" kern="1200" cap="none" baseline="0">
                <a:solidFill>
                  <a:schemeClr val="bg2">
                    <a:shade val="25000"/>
                  </a:schemeClr>
                </a:solidFill>
                <a:effectLst/>
                <a:latin typeface="+mj-lt"/>
                <a:ea typeface="+mj-ea"/>
                <a:cs typeface="+mj-cs"/>
              </a:defRPr>
            </a:lvl1pPr>
            <a:extLst/>
          </a:lstStyle>
          <a:p>
            <a:endParaRPr lang="ru-RU" sz="2000" dirty="0">
              <a:solidFill>
                <a:srgbClr val="FF0000"/>
              </a:solidFill>
            </a:endParaRPr>
          </a:p>
        </p:txBody>
      </p:sp>
      <p:sp>
        <p:nvSpPr>
          <p:cNvPr id="5" name="Текст 2"/>
          <p:cNvSpPr txBox="1">
            <a:spLocks/>
          </p:cNvSpPr>
          <p:nvPr/>
        </p:nvSpPr>
        <p:spPr>
          <a:xfrm>
            <a:off x="457200" y="826979"/>
            <a:ext cx="8198834" cy="45719"/>
          </a:xfrm>
          <a:prstGeom prst="rect">
            <a:avLst/>
          </a:prstGeom>
        </p:spPr>
        <p:txBody>
          <a:bodyPr vert="horz" lIns="118872" tIns="0" anchor="t">
            <a:normAutofit fontScale="25000" lnSpcReduction="20000"/>
          </a:bodyPr>
          <a:lstStyle>
            <a:lvl1pPr marL="0" marR="36576" indent="0" algn="l" rtl="0" eaLnBrk="1" latinLnBrk="0" hangingPunct="1">
              <a:spcBef>
                <a:spcPts val="0"/>
              </a:spcBef>
              <a:spcAft>
                <a:spcPts val="0"/>
              </a:spcAft>
              <a:buClr>
                <a:schemeClr val="accent1"/>
              </a:buClr>
              <a:buSzPct val="80000"/>
              <a:buFont typeface="Wingdings 2"/>
              <a:buNone/>
              <a:defRPr kumimoji="0" sz="1800" b="0" kern="1200">
                <a:solidFill>
                  <a:schemeClr val="accent1">
                    <a:shade val="50000"/>
                    <a:satMod val="110000"/>
                  </a:schemeClr>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None/>
              <a:defRPr kumimoji="0" sz="1800" kern="1200">
                <a:solidFill>
                  <a:schemeClr val="tx1">
                    <a:tint val="75000"/>
                  </a:schemeClr>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None/>
              <a:defRPr kumimoji="0" sz="1600" kern="1200">
                <a:solidFill>
                  <a:schemeClr val="tx1">
                    <a:tint val="75000"/>
                  </a:schemeClr>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None/>
              <a:defRPr kumimoji="0" sz="1400" kern="1200">
                <a:solidFill>
                  <a:schemeClr val="tx1">
                    <a:tint val="75000"/>
                  </a:schemeClr>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None/>
              <a:defRPr kumimoji="0" sz="1400" kern="1200">
                <a:solidFill>
                  <a:schemeClr val="tx1">
                    <a:tint val="75000"/>
                  </a:schemeClr>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endParaRPr lang="ru-RU" sz="2400" dirty="0" smtClean="0">
              <a:solidFill>
                <a:schemeClr val="tx1"/>
              </a:solidFill>
            </a:endParaRPr>
          </a:p>
          <a:p>
            <a:endParaRPr lang="ru-RU" sz="2400" dirty="0">
              <a:solidFill>
                <a:schemeClr val="tx1"/>
              </a:solidFill>
            </a:endParaRPr>
          </a:p>
        </p:txBody>
      </p:sp>
      <p:sp>
        <p:nvSpPr>
          <p:cNvPr id="6" name="Прямоугольник 5"/>
          <p:cNvSpPr/>
          <p:nvPr/>
        </p:nvSpPr>
        <p:spPr>
          <a:xfrm>
            <a:off x="457200" y="457200"/>
            <a:ext cx="8001000" cy="830997"/>
          </a:xfrm>
          <a:prstGeom prst="rect">
            <a:avLst/>
          </a:prstGeom>
        </p:spPr>
        <p:txBody>
          <a:bodyPr wrap="square">
            <a:spAutoFit/>
          </a:bodyPr>
          <a:lstStyle/>
          <a:p>
            <a:pPr marL="0" lvl="0" indent="0">
              <a:buNone/>
            </a:pPr>
            <a:endParaRPr lang="ru-RU" dirty="0" smtClean="0"/>
          </a:p>
          <a:p>
            <a:endParaRPr lang="ru-RU" dirty="0"/>
          </a:p>
        </p:txBody>
      </p:sp>
    </p:spTree>
    <p:extLst>
      <p:ext uri="{BB962C8B-B14F-4D97-AF65-F5344CB8AC3E}">
        <p14:creationId xmlns:p14="http://schemas.microsoft.com/office/powerpoint/2010/main" val="833624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533400"/>
            <a:ext cx="8183880" cy="676656"/>
          </a:xfrm>
        </p:spPr>
        <p:txBody>
          <a:bodyPr>
            <a:normAutofit fontScale="90000"/>
          </a:bodyPr>
          <a:lstStyle/>
          <a:p>
            <a:r>
              <a:rPr lang="az-Latn-AZ" dirty="0" smtClean="0">
                <a:solidFill>
                  <a:srgbClr val="FF0000"/>
                </a:solidFill>
              </a:rPr>
              <a:t>  Layihənin </a:t>
            </a:r>
            <a:r>
              <a:rPr lang="az-Latn-AZ" dirty="0" smtClean="0">
                <a:solidFill>
                  <a:srgbClr val="FF0000"/>
                </a:solidFill>
              </a:rPr>
              <a:t>başqa </a:t>
            </a:r>
            <a:r>
              <a:rPr lang="az-Latn-AZ" dirty="0" smtClean="0">
                <a:solidFill>
                  <a:srgbClr val="FF0000"/>
                </a:solidFill>
              </a:rPr>
              <a:t>layihələrlə </a:t>
            </a:r>
            <a:r>
              <a:rPr lang="az-Latn-AZ" dirty="0" smtClean="0">
                <a:solidFill>
                  <a:srgbClr val="FF0000"/>
                </a:solidFill>
              </a:rPr>
              <a:t>bağlılığı</a:t>
            </a:r>
            <a:endParaRPr lang="ru-RU" dirty="0">
              <a:solidFill>
                <a:srgbClr val="FF0000"/>
              </a:solidFill>
            </a:endParaRPr>
          </a:p>
        </p:txBody>
      </p:sp>
      <p:sp>
        <p:nvSpPr>
          <p:cNvPr id="3" name="Текст 2"/>
          <p:cNvSpPr>
            <a:spLocks noGrp="1"/>
          </p:cNvSpPr>
          <p:nvPr>
            <p:ph type="body" idx="1"/>
          </p:nvPr>
        </p:nvSpPr>
        <p:spPr>
          <a:xfrm>
            <a:off x="457200" y="1295400"/>
            <a:ext cx="8183880" cy="4724400"/>
          </a:xfrm>
        </p:spPr>
        <p:txBody>
          <a:bodyPr>
            <a:noAutofit/>
          </a:bodyPr>
          <a:lstStyle/>
          <a:p>
            <a:r>
              <a:rPr lang="ru-RU" sz="1600" dirty="0">
                <a:solidFill>
                  <a:schemeClr val="tx1"/>
                </a:solidFill>
                <a:latin typeface="Times New Roman" pitchFamily="18" charset="0"/>
                <a:cs typeface="Times New Roman" pitchFamily="18" charset="0"/>
              </a:rPr>
              <a:t> </a:t>
            </a:r>
          </a:p>
          <a:p>
            <a:r>
              <a:rPr lang="ru-RU" sz="1600" dirty="0">
                <a:solidFill>
                  <a:schemeClr val="tx1"/>
                </a:solidFill>
                <a:latin typeface="Times New Roman" pitchFamily="18" charset="0"/>
                <a:cs typeface="Times New Roman" pitchFamily="18" charset="0"/>
              </a:rPr>
              <a:t>                                  </a:t>
            </a:r>
            <a:r>
              <a:rPr lang="az-Latn-AZ" sz="1600" dirty="0" smtClean="0">
                <a:solidFill>
                  <a:schemeClr val="tx1"/>
                </a:solidFill>
                <a:latin typeface="Times New Roman" pitchFamily="18" charset="0"/>
                <a:cs typeface="Times New Roman" pitchFamily="18" charset="0"/>
              </a:rPr>
              <a:t>Kurikulum- Azərbaycan  təhsilinin dövlət standartıdır və təlim prosesinə 2007 ci ildən tətbiq edilir. Dünya pedaqoji məkanına inteqrasiya olmaq üçün yaradılan Kurukulum eyni zamanda pedaqoji içimayyətdə təhsilə yeni yanaşma, yeni baxışların formalaşmasının əsas götürürdü        </a:t>
            </a:r>
            <a:r>
              <a:rPr lang="az-Latn-AZ" sz="1600" dirty="0">
                <a:solidFill>
                  <a:schemeClr val="tx1"/>
                </a:solidFill>
                <a:latin typeface="Times New Roman" pitchFamily="18" charset="0"/>
                <a:cs typeface="Times New Roman" pitchFamily="18" charset="0"/>
              </a:rPr>
              <a:t>Kurikulumu Konseptual sənəd kimi </a:t>
            </a:r>
            <a:r>
              <a:rPr lang="az-Latn-AZ" sz="1600" dirty="0" smtClean="0">
                <a:solidFill>
                  <a:schemeClr val="tx1"/>
                </a:solidFill>
                <a:latin typeface="Times New Roman" pitchFamily="18" charset="0"/>
                <a:cs typeface="Times New Roman" pitchFamily="18" charset="0"/>
              </a:rPr>
              <a:t>təhsilin hər pilləsinin</a:t>
            </a:r>
            <a:r>
              <a:rPr lang="az-Latn-AZ" sz="1600" dirty="0" smtClean="0">
                <a:solidFill>
                  <a:schemeClr val="tx1"/>
                </a:solidFill>
                <a:latin typeface="Times New Roman" pitchFamily="18" charset="0"/>
                <a:cs typeface="Times New Roman" pitchFamily="18" charset="0"/>
              </a:rPr>
              <a:t> </a:t>
            </a:r>
            <a:r>
              <a:rPr lang="az-Latn-AZ" sz="1600" dirty="0">
                <a:solidFill>
                  <a:schemeClr val="tx1"/>
                </a:solidFill>
                <a:latin typeface="Times New Roman" pitchFamily="18" charset="0"/>
                <a:cs typeface="Times New Roman" pitchFamily="18" charset="0"/>
              </a:rPr>
              <a:t>məzmununda standartları, zəruri minimumu, təhsil alanların hazırlığına qoyulan tələbləri, texnologiya və qiymətləndirmə məsələlərini əhatə edir.  Son </a:t>
            </a:r>
            <a:r>
              <a:rPr lang="az-Latn-AZ" sz="1600" dirty="0" smtClean="0">
                <a:solidFill>
                  <a:schemeClr val="tx1"/>
                </a:solidFill>
                <a:latin typeface="Times New Roman" pitchFamily="18" charset="0"/>
                <a:cs typeface="Times New Roman" pitchFamily="18" charset="0"/>
              </a:rPr>
              <a:t>beş</a:t>
            </a:r>
            <a:r>
              <a:rPr lang="az-Latn-AZ" sz="1600" dirty="0" smtClean="0">
                <a:solidFill>
                  <a:schemeClr val="tx1"/>
                </a:solidFill>
                <a:latin typeface="Times New Roman" pitchFamily="18" charset="0"/>
                <a:cs typeface="Times New Roman" pitchFamily="18" charset="0"/>
              </a:rPr>
              <a:t> </a:t>
            </a:r>
            <a:r>
              <a:rPr lang="az-Latn-AZ" sz="1600" dirty="0">
                <a:solidFill>
                  <a:schemeClr val="tx1"/>
                </a:solidFill>
                <a:latin typeface="Times New Roman" pitchFamily="18" charset="0"/>
                <a:cs typeface="Times New Roman" pitchFamily="18" charset="0"/>
              </a:rPr>
              <a:t>ildə müəllimlərin bu istiqamətdə nəticə etibarı ilə səmərəliliyinin təyin olunması üçün təlim kursları keçirilmişdir</a:t>
            </a:r>
            <a:r>
              <a:rPr lang="az-Latn-AZ" sz="1600" dirty="0" smtClean="0">
                <a:solidFill>
                  <a:schemeClr val="tx1"/>
                </a:solidFill>
                <a:latin typeface="Times New Roman" pitchFamily="18" charset="0"/>
                <a:cs typeface="Times New Roman" pitchFamily="18" charset="0"/>
              </a:rPr>
              <a:t>.</a:t>
            </a:r>
          </a:p>
          <a:p>
            <a:r>
              <a:rPr lang="az-Latn-AZ" sz="1600" dirty="0" smtClean="0">
                <a:solidFill>
                  <a:schemeClr val="tx1"/>
                </a:solidFill>
                <a:latin typeface="Times New Roman" pitchFamily="18" charset="0"/>
                <a:cs typeface="Times New Roman" pitchFamily="18" charset="0"/>
              </a:rPr>
              <a:t>.edilən </a:t>
            </a:r>
            <a:r>
              <a:rPr lang="ru-RU" sz="1600" dirty="0" smtClean="0">
                <a:solidFill>
                  <a:schemeClr val="tx1"/>
                </a:solidFill>
                <a:latin typeface="Times New Roman" pitchFamily="18" charset="0"/>
                <a:cs typeface="Times New Roman" pitchFamily="18" charset="0"/>
              </a:rPr>
              <a:t>:</a:t>
            </a:r>
            <a:endParaRPr lang="ru-RU" sz="1600" dirty="0">
              <a:solidFill>
                <a:schemeClr val="tx1"/>
              </a:solidFill>
              <a:latin typeface="Times New Roman" pitchFamily="18" charset="0"/>
              <a:cs typeface="Times New Roman" pitchFamily="18" charset="0"/>
            </a:endParaRPr>
          </a:p>
          <a:p>
            <a:r>
              <a:rPr lang="az-Latn-AZ" sz="1600" dirty="0" smtClean="0">
                <a:solidFill>
                  <a:schemeClr val="tx1"/>
                </a:solidFill>
                <a:latin typeface="Times New Roman" pitchFamily="18" charset="0"/>
                <a:cs typeface="Times New Roman" pitchFamily="18" charset="0"/>
              </a:rPr>
              <a:t>Ttreninqlər  </a:t>
            </a:r>
            <a:r>
              <a:rPr lang="az-Latn-AZ" sz="1600" dirty="0">
                <a:solidFill>
                  <a:schemeClr val="tx1"/>
                </a:solidFill>
                <a:latin typeface="Times New Roman" pitchFamily="18" charset="0"/>
                <a:cs typeface="Times New Roman" pitchFamily="18" charset="0"/>
              </a:rPr>
              <a:t>Kurikulum Mərkəzinin hazırladığı “</a:t>
            </a:r>
            <a:r>
              <a:rPr lang="az-Latn-AZ" sz="1600" u="sng" dirty="0">
                <a:solidFill>
                  <a:schemeClr val="tx1"/>
                </a:solidFill>
                <a:latin typeface="Times New Roman" pitchFamily="18" charset="0"/>
                <a:cs typeface="Times New Roman" pitchFamily="18" charset="0"/>
                <a:hlinkClick r:id="rId2"/>
              </a:rPr>
              <a:t>Yeni ibtidai təhsil kurikulumu üzrə müəllimlərin təlimi Proqramı</a:t>
            </a:r>
            <a:r>
              <a:rPr lang="az-Latn-AZ" sz="1600" dirty="0">
                <a:solidFill>
                  <a:schemeClr val="tx1"/>
                </a:solidFill>
                <a:latin typeface="Times New Roman" pitchFamily="18" charset="0"/>
                <a:cs typeface="Times New Roman" pitchFamily="18" charset="0"/>
              </a:rPr>
              <a:t>” çərcivəsində aparılmışdır. Bu program Təhsil Nazirliyinin islahatların uğurla həyata keçirilməsi, müəllimlərə əməli kömək göstərmək istiqamətində hazırlanmışdır. Proqramda müəllimlərin istifadə edəcəyi fəal (interaktiv) təlim tövsiyə </a:t>
            </a:r>
            <a:r>
              <a:rPr lang="az-Latn-AZ" sz="1600" dirty="0" smtClean="0">
                <a:solidFill>
                  <a:schemeClr val="tx1"/>
                </a:solidFill>
                <a:latin typeface="Times New Roman" pitchFamily="18" charset="0"/>
                <a:cs typeface="Times New Roman" pitchFamily="18" charset="0"/>
              </a:rPr>
              <a:t>edilir</a:t>
            </a:r>
          </a:p>
          <a:p>
            <a:r>
              <a:rPr lang="az-Latn-AZ" sz="1600" dirty="0">
                <a:solidFill>
                  <a:schemeClr val="tx1"/>
                </a:solidFill>
                <a:latin typeface="Times New Roman" pitchFamily="18" charset="0"/>
                <a:cs typeface="Times New Roman" pitchFamily="18" charset="0"/>
              </a:rPr>
              <a:t>Azərbaycan Respublikası Təhsil Nazirliyinin apardığı İslahatın əsas məqsədi, ana xətti  təlim prosesində şagird təfəkkürünün inkişafı üçün ona bilik ötürməyi yox, bilik qazanmaq üçün şərait yaratmaqdır.</a:t>
            </a:r>
            <a:endParaRPr lang="ru-RU" sz="1600" dirty="0">
              <a:solidFill>
                <a:schemeClr val="tx1"/>
              </a:solidFill>
              <a:latin typeface="Times New Roman" pitchFamily="18" charset="0"/>
              <a:cs typeface="Times New Roman" pitchFamily="18" charset="0"/>
            </a:endParaRPr>
          </a:p>
          <a:p>
            <a:r>
              <a:rPr lang="ru-RU" sz="1600" dirty="0">
                <a:solidFill>
                  <a:schemeClr val="tx1"/>
                </a:solidFill>
                <a:latin typeface="Times New Roman" pitchFamily="18" charset="0"/>
                <a:cs typeface="Times New Roman" pitchFamily="18" charset="0"/>
              </a:rPr>
              <a:t> </a:t>
            </a:r>
            <a:r>
              <a:rPr lang="az-Latn-AZ" sz="1600" dirty="0" smtClean="0">
                <a:solidFill>
                  <a:schemeClr val="tx1"/>
                </a:solidFill>
                <a:latin typeface="Times New Roman" pitchFamily="18" charset="0"/>
                <a:cs typeface="Times New Roman" pitchFamily="18" charset="0"/>
              </a:rPr>
              <a:t>Milli </a:t>
            </a:r>
            <a:r>
              <a:rPr lang="az-Latn-AZ" sz="1600" dirty="0">
                <a:solidFill>
                  <a:schemeClr val="tx1"/>
                </a:solidFill>
                <a:latin typeface="Times New Roman" pitchFamily="18" charset="0"/>
                <a:cs typeface="Times New Roman" pitchFamily="18" charset="0"/>
              </a:rPr>
              <a:t>Kurikulum acıq bir çərçivə sənədi olduğu üçün hər bir yeniliyə, yeni texnologiyalara acıqdır. (Misir Mərdanov</a:t>
            </a:r>
            <a:r>
              <a:rPr lang="az-Latn-AZ" sz="1600" dirty="0" smtClean="0">
                <a:solidFill>
                  <a:schemeClr val="tx1"/>
                </a:solidFill>
                <a:latin typeface="Times New Roman" pitchFamily="18" charset="0"/>
                <a:cs typeface="Times New Roman" pitchFamily="18" charset="0"/>
              </a:rPr>
              <a:t>).Bu </a:t>
            </a:r>
            <a:r>
              <a:rPr lang="az-Latn-AZ" sz="1600" dirty="0" smtClean="0">
                <a:solidFill>
                  <a:schemeClr val="tx1"/>
                </a:solidFill>
                <a:latin typeface="Times New Roman" pitchFamily="18" charset="0"/>
                <a:cs typeface="Times New Roman" pitchFamily="18" charset="0"/>
              </a:rPr>
              <a:t>fikirə baxmayaraq 5 ildir ki Kuukulum bir </a:t>
            </a:r>
            <a:r>
              <a:rPr lang="az-Latn-AZ" sz="1600" dirty="0" smtClean="0">
                <a:solidFill>
                  <a:schemeClr val="tx1"/>
                </a:solidFill>
                <a:latin typeface="Times New Roman" pitchFamily="18" charset="0"/>
                <a:cs typeface="Times New Roman" pitchFamily="18" charset="0"/>
              </a:rPr>
              <a:t>pedaqoji</a:t>
            </a:r>
            <a:r>
              <a:rPr lang="az-Latn-AZ" sz="1600" dirty="0" smtClean="0">
                <a:solidFill>
                  <a:schemeClr val="tx1"/>
                </a:solidFill>
                <a:latin typeface="Times New Roman" pitchFamily="18" charset="0"/>
                <a:cs typeface="Times New Roman" pitchFamily="18" charset="0"/>
              </a:rPr>
              <a:t> </a:t>
            </a:r>
            <a:r>
              <a:rPr lang="az-Latn-AZ" sz="1600" dirty="0">
                <a:solidFill>
                  <a:schemeClr val="tx1"/>
                </a:solidFill>
                <a:latin typeface="Times New Roman" pitchFamily="18" charset="0"/>
                <a:cs typeface="Times New Roman" pitchFamily="18" charset="0"/>
              </a:rPr>
              <a:t>biridiri texnologiyaya ilə həyata kecirilir və buda onun əsas </a:t>
            </a:r>
            <a:r>
              <a:rPr lang="az-Latn-AZ" sz="1600" dirty="0" smtClean="0">
                <a:solidFill>
                  <a:schemeClr val="tx1"/>
                </a:solidFill>
                <a:latin typeface="Times New Roman" pitchFamily="18" charset="0"/>
                <a:cs typeface="Times New Roman" pitchFamily="18" charset="0"/>
              </a:rPr>
              <a:t>zəif cəhətlərindən biridir</a:t>
            </a:r>
          </a:p>
          <a:p>
            <a:r>
              <a:rPr lang="az-Latn-AZ" sz="1600" dirty="0" smtClean="0">
                <a:solidFill>
                  <a:schemeClr val="tx1"/>
                </a:solidFill>
                <a:latin typeface="Times New Roman" pitchFamily="18" charset="0"/>
                <a:cs typeface="Times New Roman" pitchFamily="18" charset="0"/>
              </a:rPr>
              <a:t> </a:t>
            </a:r>
            <a:endParaRPr lang="ru-RU" sz="1600" dirty="0">
              <a:solidFill>
                <a:schemeClr val="tx1"/>
              </a:solidFill>
              <a:latin typeface="Times New Roman" pitchFamily="18" charset="0"/>
              <a:cs typeface="Times New Roman" pitchFamily="18" charset="0"/>
            </a:endParaRPr>
          </a:p>
          <a:p>
            <a:r>
              <a:rPr lang="ru-RU" sz="1600" dirty="0" smtClean="0">
                <a:solidFill>
                  <a:schemeClr val="tx1"/>
                </a:solidFill>
                <a:latin typeface="Times New Roman" pitchFamily="18" charset="0"/>
                <a:cs typeface="Times New Roman" pitchFamily="18" charset="0"/>
              </a:rPr>
              <a:t>.</a:t>
            </a:r>
            <a:r>
              <a:rPr lang="en-US" sz="1600" dirty="0" smtClean="0">
                <a:solidFill>
                  <a:schemeClr val="tx1"/>
                </a:solidFill>
                <a:latin typeface="Times New Roman" pitchFamily="18" charset="0"/>
                <a:cs typeface="Times New Roman" pitchFamily="18" charset="0"/>
              </a:rPr>
              <a:t> </a:t>
            </a:r>
            <a:endParaRPr lang="ru-RU" sz="1600" dirty="0">
              <a:solidFill>
                <a:schemeClr val="tx1"/>
              </a:solidFill>
              <a:latin typeface="Times New Roman" pitchFamily="18" charset="0"/>
              <a:cs typeface="Times New Roman" pitchFamily="18" charset="0"/>
            </a:endParaRPr>
          </a:p>
          <a:p>
            <a:endParaRPr lang="ru-RU" sz="16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609139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85800"/>
            <a:ext cx="8260080" cy="518160"/>
          </a:xfrm>
        </p:spPr>
        <p:txBody>
          <a:bodyPr>
            <a:normAutofit/>
          </a:bodyPr>
          <a:lstStyle/>
          <a:p>
            <a:pPr algn="just"/>
            <a:r>
              <a:rPr lang="az-Latn-AZ" sz="2000" dirty="0">
                <a:solidFill>
                  <a:srgbClr val="FF0000"/>
                </a:solidFill>
              </a:rPr>
              <a:t>Layihənin başqa layihələrl bağlılığı</a:t>
            </a:r>
            <a:endParaRPr lang="ru-RU" sz="2000" dirty="0"/>
          </a:p>
        </p:txBody>
      </p:sp>
      <p:sp>
        <p:nvSpPr>
          <p:cNvPr id="3" name="Объект 2"/>
          <p:cNvSpPr>
            <a:spLocks noGrp="1"/>
          </p:cNvSpPr>
          <p:nvPr>
            <p:ph idx="1"/>
          </p:nvPr>
        </p:nvSpPr>
        <p:spPr>
          <a:xfrm>
            <a:off x="457200" y="1905000"/>
            <a:ext cx="8229600" cy="3581400"/>
          </a:xfrm>
        </p:spPr>
        <p:txBody>
          <a:bodyPr>
            <a:normAutofit/>
          </a:bodyPr>
          <a:lstStyle/>
          <a:p>
            <a:r>
              <a:rPr lang="az-Latn-AZ" sz="1600" dirty="0" smtClean="0"/>
              <a:t>İnTEL layihəsi Azərbaycanda</a:t>
            </a:r>
          </a:p>
          <a:p>
            <a:r>
              <a:rPr lang="az-Latn-AZ" sz="1600" dirty="0" smtClean="0"/>
              <a:t>İNTEL müəllimləri yeni İKT texnoloqiyları </a:t>
            </a:r>
            <a:r>
              <a:rPr lang="az-Latn-AZ" sz="1600" dirty="0" smtClean="0"/>
              <a:t>öyrədir</a:t>
            </a:r>
            <a:r>
              <a:rPr lang="az-Latn-AZ" sz="1600" dirty="0" smtClean="0"/>
              <a:t>. İNTEL hesab edir ki kompütür texnologiyası təlimi dəyişdirmək ücün vacib əsasdır. İNTEL  şagird yönümlü təlim prosesində  təlimin keyfiyyətini artırmaq ücün lazımi alətləri  təqdim edir . Azərbaycanda İNTEL müəllimləri kompütür texnologiyalarını öyrədir</a:t>
            </a:r>
            <a:r>
              <a:rPr lang="az-Latn-AZ" sz="1600" dirty="0" smtClean="0"/>
              <a:t>. Bu layihənin </a:t>
            </a:r>
            <a:r>
              <a:rPr lang="az-Latn-AZ" sz="1600" dirty="0" smtClean="0"/>
              <a:t>zəif çəhəti bir təlim </a:t>
            </a:r>
            <a:r>
              <a:rPr lang="az-Latn-AZ" sz="1600" dirty="0" smtClean="0"/>
              <a:t>üsuluna – proyekt təliminə </a:t>
            </a:r>
            <a:r>
              <a:rPr lang="az-Latn-AZ" sz="1600" dirty="0" smtClean="0"/>
              <a:t>bağlılığıdır.</a:t>
            </a:r>
            <a:endParaRPr lang="ru-RU" sz="1600" dirty="0" smtClean="0"/>
          </a:p>
          <a:p>
            <a:pPr marL="0" indent="0">
              <a:buNone/>
            </a:pPr>
            <a:endParaRPr lang="ru-RU" sz="1600" dirty="0" smtClean="0"/>
          </a:p>
          <a:p>
            <a:endParaRPr lang="ru-RU" sz="1600" dirty="0" smtClean="0"/>
          </a:p>
          <a:p>
            <a:endParaRPr lang="ru-RU" sz="1600" dirty="0"/>
          </a:p>
        </p:txBody>
      </p:sp>
    </p:spTree>
    <p:extLst>
      <p:ext uri="{BB962C8B-B14F-4D97-AF65-F5344CB8AC3E}">
        <p14:creationId xmlns:p14="http://schemas.microsoft.com/office/powerpoint/2010/main" val="2646343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457200"/>
            <a:ext cx="8183880" cy="676656"/>
          </a:xfrm>
        </p:spPr>
        <p:txBody>
          <a:bodyPr/>
          <a:lstStyle/>
          <a:p>
            <a:r>
              <a:rPr lang="az-Latn-AZ" dirty="0">
                <a:solidFill>
                  <a:srgbClr val="FF0000"/>
                </a:solidFill>
              </a:rPr>
              <a:t>Layihənin başqa layihələrl bağlılığı</a:t>
            </a:r>
            <a:endParaRPr lang="ru-RU" dirty="0"/>
          </a:p>
        </p:txBody>
      </p:sp>
      <p:sp>
        <p:nvSpPr>
          <p:cNvPr id="3" name="Текст 2"/>
          <p:cNvSpPr>
            <a:spLocks noGrp="1"/>
          </p:cNvSpPr>
          <p:nvPr>
            <p:ph type="body" idx="1"/>
          </p:nvPr>
        </p:nvSpPr>
        <p:spPr>
          <a:xfrm>
            <a:off x="838200" y="1524000"/>
            <a:ext cx="8183880" cy="4114800"/>
          </a:xfrm>
        </p:spPr>
        <p:txBody>
          <a:bodyPr>
            <a:noAutofit/>
          </a:bodyPr>
          <a:lstStyle/>
          <a:p>
            <a:r>
              <a:rPr lang="az-Latn-AZ" sz="1600" dirty="0" smtClean="0">
                <a:solidFill>
                  <a:schemeClr val="tx1"/>
                </a:solidFill>
              </a:rPr>
              <a:t>Mədəd</a:t>
            </a:r>
          </a:p>
          <a:p>
            <a:endParaRPr lang="az-Latn-AZ" sz="1600" dirty="0" smtClean="0">
              <a:solidFill>
                <a:schemeClr val="tx1"/>
              </a:solidFill>
            </a:endParaRPr>
          </a:p>
          <a:p>
            <a:r>
              <a:rPr lang="az-Latn-AZ" sz="1600" dirty="0" smtClean="0">
                <a:solidFill>
                  <a:schemeClr val="tx1"/>
                </a:solidFill>
              </a:rPr>
              <a:t>2005-çi ildən «Mədəd»</a:t>
            </a:r>
            <a:r>
              <a:rPr lang="en-US" sz="1600" b="1" dirty="0">
                <a:solidFill>
                  <a:schemeClr val="tx1"/>
                </a:solidFill>
              </a:rPr>
              <a:t> “</a:t>
            </a:r>
            <a:r>
              <a:rPr lang="en-US" sz="1600" b="1" dirty="0" err="1">
                <a:solidFill>
                  <a:schemeClr val="tx1"/>
                </a:solidFill>
              </a:rPr>
              <a:t>Mədəd</a:t>
            </a:r>
            <a:r>
              <a:rPr lang="en-US" sz="1600" b="1" dirty="0">
                <a:solidFill>
                  <a:schemeClr val="tx1"/>
                </a:solidFill>
              </a:rPr>
              <a:t>” HTİB </a:t>
            </a:r>
            <a:r>
              <a:rPr lang="en-US" sz="1600" b="1" dirty="0" err="1">
                <a:solidFill>
                  <a:schemeClr val="tx1"/>
                </a:solidFill>
              </a:rPr>
              <a:t>müəllimlərin</a:t>
            </a:r>
            <a:r>
              <a:rPr lang="en-US" sz="1600" b="1" dirty="0">
                <a:solidFill>
                  <a:schemeClr val="tx1"/>
                </a:solidFill>
              </a:rPr>
              <a:t>, </a:t>
            </a:r>
            <a:r>
              <a:rPr lang="en-US" sz="1600" b="1" dirty="0" err="1">
                <a:solidFill>
                  <a:schemeClr val="tx1"/>
                </a:solidFill>
              </a:rPr>
              <a:t>tələbələrin</a:t>
            </a:r>
            <a:r>
              <a:rPr lang="en-US" sz="1600" b="1" dirty="0">
                <a:solidFill>
                  <a:schemeClr val="tx1"/>
                </a:solidFill>
              </a:rPr>
              <a:t> </a:t>
            </a:r>
            <a:r>
              <a:rPr lang="en-US" sz="1600" b="1" dirty="0" err="1">
                <a:solidFill>
                  <a:schemeClr val="tx1"/>
                </a:solidFill>
              </a:rPr>
              <a:t>və</a:t>
            </a:r>
            <a:r>
              <a:rPr lang="en-US" sz="1600" b="1" dirty="0">
                <a:solidFill>
                  <a:schemeClr val="tx1"/>
                </a:solidFill>
              </a:rPr>
              <a:t> </a:t>
            </a:r>
            <a:r>
              <a:rPr lang="en-US" sz="1600" b="1" dirty="0" err="1">
                <a:solidFill>
                  <a:schemeClr val="tx1"/>
                </a:solidFill>
              </a:rPr>
              <a:t>inzibati</a:t>
            </a:r>
            <a:r>
              <a:rPr lang="en-US" sz="1600" b="1" dirty="0">
                <a:solidFill>
                  <a:schemeClr val="tx1"/>
                </a:solidFill>
              </a:rPr>
              <a:t> </a:t>
            </a:r>
            <a:r>
              <a:rPr lang="en-US" sz="1600" b="1" dirty="0" err="1">
                <a:solidFill>
                  <a:schemeClr val="tx1"/>
                </a:solidFill>
              </a:rPr>
              <a:t>işçi</a:t>
            </a:r>
            <a:r>
              <a:rPr lang="en-US" sz="1600" b="1" dirty="0">
                <a:solidFill>
                  <a:schemeClr val="tx1"/>
                </a:solidFill>
              </a:rPr>
              <a:t> </a:t>
            </a:r>
            <a:r>
              <a:rPr lang="en-US" sz="1600" b="1" dirty="0" err="1">
                <a:solidFill>
                  <a:schemeClr val="tx1"/>
                </a:solidFill>
              </a:rPr>
              <a:t>heyətinin</a:t>
            </a:r>
            <a:r>
              <a:rPr lang="en-US" sz="1600" b="1" dirty="0">
                <a:solidFill>
                  <a:schemeClr val="tx1"/>
                </a:solidFill>
              </a:rPr>
              <a:t> </a:t>
            </a:r>
            <a:r>
              <a:rPr lang="en-US" sz="1600" b="1" dirty="0" err="1">
                <a:solidFill>
                  <a:schemeClr val="tx1"/>
                </a:solidFill>
              </a:rPr>
              <a:t>peşəkarlıq</a:t>
            </a:r>
            <a:r>
              <a:rPr lang="en-US" sz="1600" b="1" dirty="0">
                <a:solidFill>
                  <a:schemeClr val="tx1"/>
                </a:solidFill>
              </a:rPr>
              <a:t> </a:t>
            </a:r>
            <a:r>
              <a:rPr lang="en-US" sz="1600" b="1" dirty="0" err="1">
                <a:solidFill>
                  <a:schemeClr val="tx1"/>
                </a:solidFill>
              </a:rPr>
              <a:t>səviyyəsini</a:t>
            </a:r>
            <a:r>
              <a:rPr lang="en-US" sz="1600" b="1" dirty="0">
                <a:solidFill>
                  <a:schemeClr val="tx1"/>
                </a:solidFill>
              </a:rPr>
              <a:t> </a:t>
            </a:r>
            <a:r>
              <a:rPr lang="en-US" sz="1600" b="1" dirty="0" err="1">
                <a:solidFill>
                  <a:schemeClr val="tx1"/>
                </a:solidFill>
              </a:rPr>
              <a:t>təkmilləşdirərək</a:t>
            </a:r>
            <a:r>
              <a:rPr lang="en-US" sz="1600" b="1" dirty="0">
                <a:solidFill>
                  <a:schemeClr val="tx1"/>
                </a:solidFill>
              </a:rPr>
              <a:t>, </a:t>
            </a:r>
            <a:r>
              <a:rPr lang="en-US" sz="1600" b="1" dirty="0" err="1">
                <a:solidFill>
                  <a:schemeClr val="tx1"/>
                </a:solidFill>
              </a:rPr>
              <a:t>Azərbaycan</a:t>
            </a:r>
            <a:r>
              <a:rPr lang="en-US" sz="1600" b="1" dirty="0">
                <a:solidFill>
                  <a:schemeClr val="tx1"/>
                </a:solidFill>
              </a:rPr>
              <a:t> </a:t>
            </a:r>
            <a:r>
              <a:rPr lang="en-US" sz="1600" b="1" dirty="0" err="1">
                <a:solidFill>
                  <a:schemeClr val="tx1"/>
                </a:solidFill>
              </a:rPr>
              <a:t>təhsil</a:t>
            </a:r>
            <a:r>
              <a:rPr lang="en-US" sz="1600" b="1" dirty="0">
                <a:solidFill>
                  <a:schemeClr val="tx1"/>
                </a:solidFill>
              </a:rPr>
              <a:t> </a:t>
            </a:r>
            <a:r>
              <a:rPr lang="en-US" sz="1600" b="1" dirty="0" err="1">
                <a:solidFill>
                  <a:schemeClr val="tx1"/>
                </a:solidFill>
              </a:rPr>
              <a:t>sistemində</a:t>
            </a:r>
            <a:r>
              <a:rPr lang="en-US" sz="1600" b="1" dirty="0">
                <a:solidFill>
                  <a:schemeClr val="tx1"/>
                </a:solidFill>
              </a:rPr>
              <a:t> </a:t>
            </a:r>
            <a:r>
              <a:rPr lang="en-US" sz="1600" b="1" dirty="0" err="1">
                <a:solidFill>
                  <a:schemeClr val="tx1"/>
                </a:solidFill>
              </a:rPr>
              <a:t>yeni</a:t>
            </a:r>
            <a:r>
              <a:rPr lang="en-US" sz="1600" b="1" dirty="0">
                <a:solidFill>
                  <a:schemeClr val="tx1"/>
                </a:solidFill>
              </a:rPr>
              <a:t> </a:t>
            </a:r>
            <a:r>
              <a:rPr lang="en-US" sz="1600" b="1" dirty="0" err="1">
                <a:solidFill>
                  <a:schemeClr val="tx1"/>
                </a:solidFill>
              </a:rPr>
              <a:t>tədris</a:t>
            </a:r>
            <a:r>
              <a:rPr lang="en-US" sz="1600" b="1" dirty="0">
                <a:solidFill>
                  <a:schemeClr val="tx1"/>
                </a:solidFill>
              </a:rPr>
              <a:t> </a:t>
            </a:r>
            <a:r>
              <a:rPr lang="en-US" sz="1600" b="1" dirty="0" err="1">
                <a:solidFill>
                  <a:schemeClr val="tx1"/>
                </a:solidFill>
              </a:rPr>
              <a:t>metodları</a:t>
            </a:r>
            <a:r>
              <a:rPr lang="en-US" sz="1600" b="1" dirty="0">
                <a:solidFill>
                  <a:schemeClr val="tx1"/>
                </a:solidFill>
              </a:rPr>
              <a:t> </a:t>
            </a:r>
            <a:r>
              <a:rPr lang="en-US" sz="1600" b="1" dirty="0" err="1">
                <a:solidFill>
                  <a:schemeClr val="tx1"/>
                </a:solidFill>
              </a:rPr>
              <a:t>tətbiq</a:t>
            </a:r>
            <a:r>
              <a:rPr lang="en-US" sz="1600" b="1" dirty="0">
                <a:solidFill>
                  <a:schemeClr val="tx1"/>
                </a:solidFill>
              </a:rPr>
              <a:t> </a:t>
            </a:r>
            <a:r>
              <a:rPr lang="en-US" sz="1600" b="1" dirty="0" err="1">
                <a:solidFill>
                  <a:schemeClr val="tx1"/>
                </a:solidFill>
              </a:rPr>
              <a:t>edir</a:t>
            </a:r>
            <a:r>
              <a:rPr lang="en-US" sz="1600" b="1" dirty="0">
                <a:solidFill>
                  <a:schemeClr val="tx1"/>
                </a:solidFill>
              </a:rPr>
              <a:t>.</a:t>
            </a:r>
            <a:endParaRPr lang="en-US" sz="1600" dirty="0">
              <a:solidFill>
                <a:schemeClr val="tx1"/>
              </a:solidFill>
            </a:endParaRPr>
          </a:p>
          <a:p>
            <a:r>
              <a:rPr lang="en-US" sz="1600" dirty="0" err="1">
                <a:solidFill>
                  <a:schemeClr val="tx1"/>
                </a:solidFill>
              </a:rPr>
              <a:t>Bunlara</a:t>
            </a:r>
            <a:r>
              <a:rPr lang="en-US" sz="1600" dirty="0">
                <a:solidFill>
                  <a:schemeClr val="tx1"/>
                </a:solidFill>
              </a:rPr>
              <a:t> </a:t>
            </a:r>
            <a:r>
              <a:rPr lang="en-US" sz="1600" dirty="0" err="1">
                <a:solidFill>
                  <a:schemeClr val="tx1"/>
                </a:solidFill>
              </a:rPr>
              <a:t>texnologiyanın</a:t>
            </a:r>
            <a:r>
              <a:rPr lang="en-US" sz="1600" dirty="0">
                <a:solidFill>
                  <a:schemeClr val="tx1"/>
                </a:solidFill>
              </a:rPr>
              <a:t> </a:t>
            </a:r>
            <a:r>
              <a:rPr lang="en-US" sz="1600" dirty="0" err="1">
                <a:solidFill>
                  <a:schemeClr val="tx1"/>
                </a:solidFill>
              </a:rPr>
              <a:t>tədris</a:t>
            </a:r>
            <a:r>
              <a:rPr lang="en-US" sz="1600" dirty="0">
                <a:solidFill>
                  <a:schemeClr val="tx1"/>
                </a:solidFill>
              </a:rPr>
              <a:t> </a:t>
            </a:r>
            <a:r>
              <a:rPr lang="en-US" sz="1600" dirty="0" err="1">
                <a:solidFill>
                  <a:schemeClr val="tx1"/>
                </a:solidFill>
              </a:rPr>
              <a:t>prosesinə</a:t>
            </a:r>
            <a:r>
              <a:rPr lang="en-US" sz="1600" dirty="0">
                <a:solidFill>
                  <a:schemeClr val="tx1"/>
                </a:solidFill>
              </a:rPr>
              <a:t> </a:t>
            </a:r>
            <a:r>
              <a:rPr lang="en-US" sz="1600" dirty="0" err="1">
                <a:solidFill>
                  <a:schemeClr val="tx1"/>
                </a:solidFill>
              </a:rPr>
              <a:t>inteqrasiyası</a:t>
            </a:r>
            <a:r>
              <a:rPr lang="en-US" sz="1600" dirty="0">
                <a:solidFill>
                  <a:schemeClr val="tx1"/>
                </a:solidFill>
              </a:rPr>
              <a:t>, </a:t>
            </a:r>
            <a:r>
              <a:rPr lang="en-US" sz="1600" dirty="0" err="1">
                <a:solidFill>
                  <a:schemeClr val="tx1"/>
                </a:solidFill>
              </a:rPr>
              <a:t>müasir</a:t>
            </a:r>
            <a:r>
              <a:rPr lang="en-US" sz="1600" dirty="0">
                <a:solidFill>
                  <a:schemeClr val="tx1"/>
                </a:solidFill>
              </a:rPr>
              <a:t> </a:t>
            </a:r>
            <a:r>
              <a:rPr lang="en-US" sz="1600" dirty="0" err="1">
                <a:solidFill>
                  <a:schemeClr val="tx1"/>
                </a:solidFill>
              </a:rPr>
              <a:t>tədris</a:t>
            </a:r>
            <a:r>
              <a:rPr lang="en-US" sz="1600" dirty="0">
                <a:solidFill>
                  <a:schemeClr val="tx1"/>
                </a:solidFill>
              </a:rPr>
              <a:t> </a:t>
            </a:r>
            <a:r>
              <a:rPr lang="en-US" sz="1600" dirty="0" err="1">
                <a:solidFill>
                  <a:schemeClr val="tx1"/>
                </a:solidFill>
              </a:rPr>
              <a:t>metodlarından</a:t>
            </a:r>
            <a:r>
              <a:rPr lang="en-US" sz="1600" dirty="0">
                <a:solidFill>
                  <a:schemeClr val="tx1"/>
                </a:solidFill>
              </a:rPr>
              <a:t> </a:t>
            </a:r>
            <a:r>
              <a:rPr lang="en-US" sz="1600" dirty="0" err="1">
                <a:solidFill>
                  <a:schemeClr val="tx1"/>
                </a:solidFill>
              </a:rPr>
              <a:t>istifadə</a:t>
            </a:r>
            <a:r>
              <a:rPr lang="en-US" sz="1600" dirty="0">
                <a:solidFill>
                  <a:schemeClr val="tx1"/>
                </a:solidFill>
              </a:rPr>
              <a:t> </a:t>
            </a:r>
            <a:r>
              <a:rPr lang="en-US" sz="1600" dirty="0" err="1">
                <a:solidFill>
                  <a:schemeClr val="tx1"/>
                </a:solidFill>
              </a:rPr>
              <a:t>edərək</a:t>
            </a:r>
            <a:r>
              <a:rPr lang="en-US" sz="1600" dirty="0">
                <a:solidFill>
                  <a:schemeClr val="tx1"/>
                </a:solidFill>
              </a:rPr>
              <a:t> </a:t>
            </a:r>
            <a:r>
              <a:rPr lang="en-US" sz="1600" dirty="0" err="1">
                <a:solidFill>
                  <a:schemeClr val="tx1"/>
                </a:solidFill>
              </a:rPr>
              <a:t>təhsil</a:t>
            </a:r>
            <a:r>
              <a:rPr lang="en-US" sz="1600" dirty="0">
                <a:solidFill>
                  <a:schemeClr val="tx1"/>
                </a:solidFill>
              </a:rPr>
              <a:t> </a:t>
            </a:r>
            <a:r>
              <a:rPr lang="en-US" sz="1600" dirty="0" err="1">
                <a:solidFill>
                  <a:schemeClr val="tx1"/>
                </a:solidFill>
              </a:rPr>
              <a:t>sisteminin</a:t>
            </a:r>
            <a:r>
              <a:rPr lang="en-US" sz="1600" dirty="0">
                <a:solidFill>
                  <a:schemeClr val="tx1"/>
                </a:solidFill>
              </a:rPr>
              <a:t> </a:t>
            </a:r>
            <a:r>
              <a:rPr lang="en-US" sz="1600" dirty="0" err="1">
                <a:solidFill>
                  <a:schemeClr val="tx1"/>
                </a:solidFill>
              </a:rPr>
              <a:t>inkişaf</a:t>
            </a:r>
            <a:r>
              <a:rPr lang="en-US" sz="1600" dirty="0">
                <a:solidFill>
                  <a:schemeClr val="tx1"/>
                </a:solidFill>
              </a:rPr>
              <a:t> </a:t>
            </a:r>
            <a:r>
              <a:rPr lang="en-US" sz="1600" dirty="0" err="1">
                <a:solidFill>
                  <a:schemeClr val="tx1"/>
                </a:solidFill>
              </a:rPr>
              <a:t>etdirilməsi</a:t>
            </a:r>
            <a:r>
              <a:rPr lang="en-US" sz="1600" dirty="0">
                <a:solidFill>
                  <a:schemeClr val="tx1"/>
                </a:solidFill>
              </a:rPr>
              <a:t>, </a:t>
            </a:r>
            <a:r>
              <a:rPr lang="en-US" sz="1600" dirty="0" err="1">
                <a:solidFill>
                  <a:schemeClr val="tx1"/>
                </a:solidFill>
              </a:rPr>
              <a:t>tənqidi</a:t>
            </a:r>
            <a:r>
              <a:rPr lang="en-US" sz="1600" dirty="0">
                <a:solidFill>
                  <a:schemeClr val="tx1"/>
                </a:solidFill>
              </a:rPr>
              <a:t> </a:t>
            </a:r>
            <a:r>
              <a:rPr lang="en-US" sz="1600" dirty="0" err="1">
                <a:solidFill>
                  <a:schemeClr val="tx1"/>
                </a:solidFill>
              </a:rPr>
              <a:t>və</a:t>
            </a:r>
            <a:r>
              <a:rPr lang="en-US" sz="1600" dirty="0">
                <a:solidFill>
                  <a:schemeClr val="tx1"/>
                </a:solidFill>
              </a:rPr>
              <a:t> </a:t>
            </a:r>
            <a:r>
              <a:rPr lang="en-US" sz="1600" dirty="0" err="1">
                <a:solidFill>
                  <a:schemeClr val="tx1"/>
                </a:solidFill>
              </a:rPr>
              <a:t>yaradıcı</a:t>
            </a:r>
            <a:r>
              <a:rPr lang="en-US" sz="1600" dirty="0">
                <a:solidFill>
                  <a:schemeClr val="tx1"/>
                </a:solidFill>
              </a:rPr>
              <a:t> </a:t>
            </a:r>
            <a:r>
              <a:rPr lang="en-US" sz="1600" dirty="0" err="1">
                <a:solidFill>
                  <a:schemeClr val="tx1"/>
                </a:solidFill>
              </a:rPr>
              <a:t>təfəkkürün</a:t>
            </a:r>
            <a:r>
              <a:rPr lang="en-US" sz="1600" dirty="0">
                <a:solidFill>
                  <a:schemeClr val="tx1"/>
                </a:solidFill>
              </a:rPr>
              <a:t> </a:t>
            </a:r>
            <a:r>
              <a:rPr lang="en-US" sz="1600" dirty="0" err="1">
                <a:solidFill>
                  <a:schemeClr val="tx1"/>
                </a:solidFill>
              </a:rPr>
              <a:t>inkişafı</a:t>
            </a:r>
            <a:r>
              <a:rPr lang="en-US" sz="1600" dirty="0">
                <a:solidFill>
                  <a:schemeClr val="tx1"/>
                </a:solidFill>
              </a:rPr>
              <a:t>, </a:t>
            </a:r>
            <a:r>
              <a:rPr lang="en-US" sz="1600" dirty="0" err="1">
                <a:solidFill>
                  <a:schemeClr val="tx1"/>
                </a:solidFill>
              </a:rPr>
              <a:t>birgə</a:t>
            </a:r>
            <a:r>
              <a:rPr lang="en-US" sz="1600" dirty="0">
                <a:solidFill>
                  <a:schemeClr val="tx1"/>
                </a:solidFill>
              </a:rPr>
              <a:t> </a:t>
            </a:r>
            <a:r>
              <a:rPr lang="en-US" sz="1600" dirty="0" err="1">
                <a:solidFill>
                  <a:schemeClr val="tx1"/>
                </a:solidFill>
              </a:rPr>
              <a:t>əməkdaşlığın</a:t>
            </a:r>
            <a:r>
              <a:rPr lang="en-US" sz="1600" dirty="0">
                <a:solidFill>
                  <a:schemeClr val="tx1"/>
                </a:solidFill>
              </a:rPr>
              <a:t> </a:t>
            </a:r>
            <a:r>
              <a:rPr lang="en-US" sz="1600" dirty="0" err="1">
                <a:solidFill>
                  <a:schemeClr val="tx1"/>
                </a:solidFill>
              </a:rPr>
              <a:t>tətbiq</a:t>
            </a:r>
            <a:r>
              <a:rPr lang="en-US" sz="1600" dirty="0">
                <a:solidFill>
                  <a:schemeClr val="tx1"/>
                </a:solidFill>
              </a:rPr>
              <a:t> </a:t>
            </a:r>
            <a:r>
              <a:rPr lang="en-US" sz="1600" dirty="0" err="1">
                <a:solidFill>
                  <a:schemeClr val="tx1"/>
                </a:solidFill>
              </a:rPr>
              <a:t>etdirilməsi</a:t>
            </a:r>
            <a:r>
              <a:rPr lang="en-US" sz="1600" dirty="0">
                <a:solidFill>
                  <a:schemeClr val="tx1"/>
                </a:solidFill>
              </a:rPr>
              <a:t> </a:t>
            </a:r>
            <a:r>
              <a:rPr lang="en-US" sz="1600" dirty="0" err="1">
                <a:solidFill>
                  <a:schemeClr val="tx1"/>
                </a:solidFill>
              </a:rPr>
              <a:t>ilə</a:t>
            </a:r>
            <a:r>
              <a:rPr lang="en-US" sz="1600" dirty="0">
                <a:solidFill>
                  <a:schemeClr val="tx1"/>
                </a:solidFill>
              </a:rPr>
              <a:t> nail </a:t>
            </a:r>
            <a:r>
              <a:rPr lang="en-US" sz="1600" dirty="0" err="1">
                <a:solidFill>
                  <a:schemeClr val="tx1"/>
                </a:solidFill>
              </a:rPr>
              <a:t>olunur</a:t>
            </a:r>
            <a:r>
              <a:rPr lang="en-US" sz="1600" dirty="0">
                <a:solidFill>
                  <a:schemeClr val="tx1"/>
                </a:solidFill>
              </a:rPr>
              <a:t>. 21-ci </a:t>
            </a:r>
            <a:r>
              <a:rPr lang="en-US" sz="1600" dirty="0" err="1">
                <a:solidFill>
                  <a:schemeClr val="tx1"/>
                </a:solidFill>
              </a:rPr>
              <a:t>əsrin</a:t>
            </a:r>
            <a:r>
              <a:rPr lang="en-US" sz="1600" dirty="0">
                <a:solidFill>
                  <a:schemeClr val="tx1"/>
                </a:solidFill>
              </a:rPr>
              <a:t> </a:t>
            </a:r>
            <a:r>
              <a:rPr lang="en-US" sz="1600" dirty="0" err="1">
                <a:solidFill>
                  <a:schemeClr val="tx1"/>
                </a:solidFill>
              </a:rPr>
              <a:t>bu</a:t>
            </a:r>
            <a:r>
              <a:rPr lang="en-US" sz="1600" dirty="0">
                <a:solidFill>
                  <a:schemeClr val="tx1"/>
                </a:solidFill>
              </a:rPr>
              <a:t> “</a:t>
            </a:r>
            <a:r>
              <a:rPr lang="en-US" sz="1600" dirty="0" err="1">
                <a:solidFill>
                  <a:schemeClr val="tx1"/>
                </a:solidFill>
              </a:rPr>
              <a:t>öyrənmə</a:t>
            </a:r>
            <a:r>
              <a:rPr lang="en-US" sz="1600" dirty="0">
                <a:solidFill>
                  <a:schemeClr val="tx1"/>
                </a:solidFill>
              </a:rPr>
              <a:t> </a:t>
            </a:r>
            <a:r>
              <a:rPr lang="en-US" sz="1600" dirty="0" err="1">
                <a:solidFill>
                  <a:schemeClr val="tx1"/>
                </a:solidFill>
              </a:rPr>
              <a:t>vərdişləri</a:t>
            </a:r>
            <a:r>
              <a:rPr lang="en-US" sz="1600" dirty="0">
                <a:solidFill>
                  <a:schemeClr val="tx1"/>
                </a:solidFill>
              </a:rPr>
              <a:t>”, </a:t>
            </a:r>
            <a:r>
              <a:rPr lang="en-US" sz="1600" dirty="0" err="1" smtClean="0">
                <a:solidFill>
                  <a:schemeClr val="tx1"/>
                </a:solidFill>
              </a:rPr>
              <a:t>müəllimlərə</a:t>
            </a:r>
            <a:endParaRPr lang="az-Latn-AZ" sz="1600" dirty="0" smtClean="0">
              <a:solidFill>
                <a:schemeClr val="tx1"/>
              </a:solidFill>
            </a:endParaRPr>
          </a:p>
          <a:p>
            <a:r>
              <a:rPr lang="en-US" sz="1600" dirty="0">
                <a:solidFill>
                  <a:schemeClr val="tx1"/>
                </a:solidFill>
              </a:rPr>
              <a:t>Rİ/SOL “</a:t>
            </a:r>
            <a:r>
              <a:rPr lang="en-US" sz="1600" dirty="0" err="1">
                <a:solidFill>
                  <a:schemeClr val="tx1"/>
                </a:solidFill>
              </a:rPr>
              <a:t>Müəllimlərin</a:t>
            </a:r>
            <a:r>
              <a:rPr lang="en-US" sz="1600" dirty="0">
                <a:solidFill>
                  <a:schemeClr val="tx1"/>
                </a:solidFill>
              </a:rPr>
              <a:t> </a:t>
            </a:r>
            <a:r>
              <a:rPr lang="en-US" sz="1600" dirty="0" err="1">
                <a:solidFill>
                  <a:schemeClr val="tx1"/>
                </a:solidFill>
              </a:rPr>
              <a:t>Peşəkarlıq</a:t>
            </a:r>
            <a:r>
              <a:rPr lang="en-US" sz="1600" dirty="0">
                <a:solidFill>
                  <a:schemeClr val="tx1"/>
                </a:solidFill>
              </a:rPr>
              <a:t> </a:t>
            </a:r>
            <a:r>
              <a:rPr lang="en-US" sz="1600" dirty="0" err="1">
                <a:solidFill>
                  <a:schemeClr val="tx1"/>
                </a:solidFill>
              </a:rPr>
              <a:t>Səviyyəsinin</a:t>
            </a:r>
            <a:r>
              <a:rPr lang="en-US" sz="1600" dirty="0">
                <a:solidFill>
                  <a:schemeClr val="tx1"/>
                </a:solidFill>
              </a:rPr>
              <a:t> </a:t>
            </a:r>
            <a:r>
              <a:rPr lang="en-US" sz="1600" dirty="0" err="1">
                <a:solidFill>
                  <a:schemeClr val="tx1"/>
                </a:solidFill>
              </a:rPr>
              <a:t>Təkmilləşdirilməsi</a:t>
            </a:r>
            <a:r>
              <a:rPr lang="en-US" sz="1600" dirty="0">
                <a:solidFill>
                  <a:schemeClr val="tx1"/>
                </a:solidFill>
              </a:rPr>
              <a:t>” (MPST) </a:t>
            </a:r>
            <a:r>
              <a:rPr lang="en-US" sz="1600" dirty="0" err="1">
                <a:solidFill>
                  <a:schemeClr val="tx1"/>
                </a:solidFill>
              </a:rPr>
              <a:t>və</a:t>
            </a:r>
            <a:r>
              <a:rPr lang="en-US" sz="1600" dirty="0">
                <a:solidFill>
                  <a:schemeClr val="tx1"/>
                </a:solidFill>
              </a:rPr>
              <a:t> İntel “</a:t>
            </a:r>
            <a:r>
              <a:rPr lang="en-US" sz="1600" dirty="0" err="1">
                <a:solidFill>
                  <a:schemeClr val="tx1"/>
                </a:solidFill>
              </a:rPr>
              <a:t>Gələcək</a:t>
            </a:r>
            <a:r>
              <a:rPr lang="en-US" sz="1600" dirty="0">
                <a:solidFill>
                  <a:schemeClr val="tx1"/>
                </a:solidFill>
              </a:rPr>
              <a:t> </a:t>
            </a:r>
            <a:r>
              <a:rPr lang="en-US" sz="1600" dirty="0" err="1">
                <a:solidFill>
                  <a:schemeClr val="tx1"/>
                </a:solidFill>
              </a:rPr>
              <a:t>üçün</a:t>
            </a:r>
            <a:r>
              <a:rPr lang="en-US" sz="1600" dirty="0">
                <a:solidFill>
                  <a:schemeClr val="tx1"/>
                </a:solidFill>
              </a:rPr>
              <a:t> </a:t>
            </a:r>
            <a:r>
              <a:rPr lang="en-US" sz="1600" dirty="0" err="1">
                <a:solidFill>
                  <a:schemeClr val="tx1"/>
                </a:solidFill>
              </a:rPr>
              <a:t>Təhsil</a:t>
            </a:r>
            <a:r>
              <a:rPr lang="en-US" sz="1600" dirty="0">
                <a:solidFill>
                  <a:schemeClr val="tx1"/>
                </a:solidFill>
              </a:rPr>
              <a:t>” </a:t>
            </a:r>
            <a:r>
              <a:rPr lang="en-US" sz="1600" dirty="0" err="1">
                <a:solidFill>
                  <a:schemeClr val="tx1"/>
                </a:solidFill>
              </a:rPr>
              <a:t>kurikulumları</a:t>
            </a:r>
            <a:r>
              <a:rPr lang="en-US" sz="1600" dirty="0">
                <a:solidFill>
                  <a:schemeClr val="tx1"/>
                </a:solidFill>
              </a:rPr>
              <a:t> </a:t>
            </a:r>
            <a:r>
              <a:rPr lang="en-US" sz="1600" dirty="0" err="1">
                <a:solidFill>
                  <a:schemeClr val="tx1"/>
                </a:solidFill>
              </a:rPr>
              <a:t>əsasında</a:t>
            </a:r>
            <a:r>
              <a:rPr lang="en-US" sz="1600" dirty="0">
                <a:solidFill>
                  <a:schemeClr val="tx1"/>
                </a:solidFill>
              </a:rPr>
              <a:t> 48 </a:t>
            </a:r>
            <a:r>
              <a:rPr lang="en-US" sz="1600" dirty="0" err="1">
                <a:solidFill>
                  <a:schemeClr val="tx1"/>
                </a:solidFill>
              </a:rPr>
              <a:t>saatlıq</a:t>
            </a:r>
            <a:r>
              <a:rPr lang="en-US" sz="1600" dirty="0">
                <a:solidFill>
                  <a:schemeClr val="tx1"/>
                </a:solidFill>
              </a:rPr>
              <a:t> </a:t>
            </a:r>
            <a:r>
              <a:rPr lang="en-US" sz="1600" dirty="0" err="1">
                <a:solidFill>
                  <a:schemeClr val="tx1"/>
                </a:solidFill>
              </a:rPr>
              <a:t>intensiv</a:t>
            </a:r>
            <a:r>
              <a:rPr lang="en-US" sz="1600" dirty="0">
                <a:solidFill>
                  <a:schemeClr val="tx1"/>
                </a:solidFill>
              </a:rPr>
              <a:t> </a:t>
            </a:r>
            <a:r>
              <a:rPr lang="en-US" sz="1600" dirty="0" err="1">
                <a:solidFill>
                  <a:schemeClr val="tx1"/>
                </a:solidFill>
              </a:rPr>
              <a:t>təlim</a:t>
            </a:r>
            <a:r>
              <a:rPr lang="en-US" sz="1600" dirty="0">
                <a:solidFill>
                  <a:schemeClr val="tx1"/>
                </a:solidFill>
              </a:rPr>
              <a:t> </a:t>
            </a:r>
            <a:r>
              <a:rPr lang="en-US" sz="1600" dirty="0" err="1">
                <a:solidFill>
                  <a:schemeClr val="tx1"/>
                </a:solidFill>
              </a:rPr>
              <a:t>kursları</a:t>
            </a:r>
            <a:r>
              <a:rPr lang="en-US" sz="1600" dirty="0">
                <a:solidFill>
                  <a:schemeClr val="tx1"/>
                </a:solidFill>
              </a:rPr>
              <a:t> </a:t>
            </a:r>
            <a:r>
              <a:rPr lang="en-US" sz="1600" dirty="0" err="1">
                <a:solidFill>
                  <a:schemeClr val="tx1"/>
                </a:solidFill>
              </a:rPr>
              <a:t>vasitəsilə</a:t>
            </a:r>
            <a:r>
              <a:rPr lang="en-US" sz="1600" dirty="0">
                <a:solidFill>
                  <a:schemeClr val="tx1"/>
                </a:solidFill>
              </a:rPr>
              <a:t> </a:t>
            </a:r>
            <a:r>
              <a:rPr lang="en-US" sz="1600" dirty="0" err="1">
                <a:solidFill>
                  <a:schemeClr val="tx1"/>
                </a:solidFill>
              </a:rPr>
              <a:t>çatdırılır</a:t>
            </a:r>
            <a:r>
              <a:rPr lang="en-US" sz="1600" dirty="0">
                <a:solidFill>
                  <a:schemeClr val="tx1"/>
                </a:solidFill>
              </a:rPr>
              <a:t>. Bu </a:t>
            </a:r>
            <a:r>
              <a:rPr lang="en-US" sz="1600" dirty="0" err="1">
                <a:solidFill>
                  <a:schemeClr val="tx1"/>
                </a:solidFill>
              </a:rPr>
              <a:t>təlimlərin</a:t>
            </a:r>
            <a:r>
              <a:rPr lang="en-US" sz="1600" dirty="0">
                <a:solidFill>
                  <a:schemeClr val="tx1"/>
                </a:solidFill>
              </a:rPr>
              <a:t> </a:t>
            </a:r>
            <a:r>
              <a:rPr lang="en-US" sz="1600" dirty="0" err="1">
                <a:solidFill>
                  <a:schemeClr val="tx1"/>
                </a:solidFill>
              </a:rPr>
              <a:t>nəticəsi</a:t>
            </a:r>
            <a:r>
              <a:rPr lang="en-US" sz="1600" dirty="0">
                <a:solidFill>
                  <a:schemeClr val="tx1"/>
                </a:solidFill>
              </a:rPr>
              <a:t>, </a:t>
            </a:r>
            <a:r>
              <a:rPr lang="en-US" sz="1600" dirty="0" err="1">
                <a:solidFill>
                  <a:schemeClr val="tx1"/>
                </a:solidFill>
              </a:rPr>
              <a:t>aşağıdakı</a:t>
            </a:r>
            <a:r>
              <a:rPr lang="en-US" sz="1600" dirty="0">
                <a:solidFill>
                  <a:schemeClr val="tx1"/>
                </a:solidFill>
              </a:rPr>
              <a:t> </a:t>
            </a:r>
            <a:r>
              <a:rPr lang="en-US" sz="1600" dirty="0" err="1">
                <a:solidFill>
                  <a:schemeClr val="tx1"/>
                </a:solidFill>
              </a:rPr>
              <a:t>amillər</a:t>
            </a:r>
            <a:r>
              <a:rPr lang="en-US" sz="1600" dirty="0">
                <a:solidFill>
                  <a:schemeClr val="tx1"/>
                </a:solidFill>
              </a:rPr>
              <a:t> </a:t>
            </a:r>
            <a:r>
              <a:rPr lang="en-US" sz="1600" dirty="0" err="1">
                <a:solidFill>
                  <a:schemeClr val="tx1"/>
                </a:solidFill>
              </a:rPr>
              <a:t>vasitəsilə</a:t>
            </a:r>
            <a:r>
              <a:rPr lang="en-US" sz="1600" dirty="0">
                <a:solidFill>
                  <a:schemeClr val="tx1"/>
                </a:solidFill>
              </a:rPr>
              <a:t> </a:t>
            </a:r>
            <a:r>
              <a:rPr lang="en-US" sz="1600" dirty="0" err="1">
                <a:solidFill>
                  <a:schemeClr val="tx1"/>
                </a:solidFill>
              </a:rPr>
              <a:t>məhsuldar</a:t>
            </a:r>
            <a:r>
              <a:rPr lang="en-US" sz="1600" dirty="0">
                <a:solidFill>
                  <a:schemeClr val="tx1"/>
                </a:solidFill>
              </a:rPr>
              <a:t> “</a:t>
            </a:r>
            <a:r>
              <a:rPr lang="en-US" sz="1600" dirty="0" err="1">
                <a:solidFill>
                  <a:schemeClr val="tx1"/>
                </a:solidFill>
              </a:rPr>
              <a:t>öyrətmə</a:t>
            </a:r>
            <a:r>
              <a:rPr lang="en-US" sz="1600" dirty="0">
                <a:solidFill>
                  <a:schemeClr val="tx1"/>
                </a:solidFill>
              </a:rPr>
              <a:t>” </a:t>
            </a:r>
            <a:r>
              <a:rPr lang="en-US" sz="1600" dirty="0" err="1">
                <a:solidFill>
                  <a:schemeClr val="tx1"/>
                </a:solidFill>
              </a:rPr>
              <a:t>və</a:t>
            </a:r>
            <a:r>
              <a:rPr lang="en-US" sz="1600" dirty="0">
                <a:solidFill>
                  <a:schemeClr val="tx1"/>
                </a:solidFill>
              </a:rPr>
              <a:t> “</a:t>
            </a:r>
            <a:r>
              <a:rPr lang="en-US" sz="1600" dirty="0" err="1">
                <a:solidFill>
                  <a:schemeClr val="tx1"/>
                </a:solidFill>
              </a:rPr>
              <a:t>öyrənmə</a:t>
            </a:r>
            <a:r>
              <a:rPr lang="en-US" sz="1600" dirty="0">
                <a:solidFill>
                  <a:schemeClr val="tx1"/>
                </a:solidFill>
              </a:rPr>
              <a:t>” </a:t>
            </a:r>
            <a:r>
              <a:rPr lang="en-US" sz="1600" dirty="0" err="1">
                <a:solidFill>
                  <a:schemeClr val="tx1"/>
                </a:solidFill>
              </a:rPr>
              <a:t>mühitlərinin</a:t>
            </a:r>
            <a:r>
              <a:rPr lang="en-US" sz="1600" dirty="0">
                <a:solidFill>
                  <a:schemeClr val="tx1"/>
                </a:solidFill>
              </a:rPr>
              <a:t> </a:t>
            </a:r>
            <a:r>
              <a:rPr lang="en-US" sz="1600" dirty="0" err="1">
                <a:solidFill>
                  <a:schemeClr val="tx1"/>
                </a:solidFill>
              </a:rPr>
              <a:t>yaradılmasıdır</a:t>
            </a:r>
            <a:r>
              <a:rPr lang="en-US" sz="1600" dirty="0" smtClean="0">
                <a:solidFill>
                  <a:schemeClr val="tx1"/>
                </a:solidFill>
              </a:rPr>
              <a:t>:</a:t>
            </a:r>
            <a:endParaRPr lang="az-Latn-AZ" sz="1600" dirty="0" smtClean="0">
              <a:solidFill>
                <a:schemeClr val="tx1"/>
              </a:solidFill>
            </a:endParaRPr>
          </a:p>
          <a:p>
            <a:r>
              <a:rPr lang="az-Latn-AZ" sz="1600" dirty="0" smtClean="0">
                <a:solidFill>
                  <a:schemeClr val="tx1"/>
                </a:solidFill>
              </a:rPr>
              <a:t>Zəif çəhəti </a:t>
            </a:r>
            <a:r>
              <a:rPr lang="az-Latn-AZ" sz="1600" dirty="0" smtClean="0">
                <a:solidFill>
                  <a:schemeClr val="tx1"/>
                </a:solidFill>
              </a:rPr>
              <a:t> bir təlim texnologiyasından - fəal </a:t>
            </a:r>
            <a:r>
              <a:rPr lang="az-Latn-AZ" sz="1600" dirty="0" smtClean="0">
                <a:solidFill>
                  <a:schemeClr val="tx1"/>
                </a:solidFill>
              </a:rPr>
              <a:t>(interaktiv) təlim prosesindən istiffadə edilməsi.</a:t>
            </a:r>
            <a:endParaRPr lang="en-US" sz="1600" dirty="0">
              <a:solidFill>
                <a:schemeClr val="tx1"/>
              </a:solidFill>
            </a:endParaRPr>
          </a:p>
          <a:p>
            <a:endParaRPr lang="ru-RU" sz="1600" dirty="0">
              <a:solidFill>
                <a:schemeClr val="tx1"/>
              </a:solidFill>
            </a:endParaRPr>
          </a:p>
          <a:p>
            <a:endParaRPr lang="ru-RU" sz="1600" dirty="0">
              <a:solidFill>
                <a:schemeClr val="tx1"/>
              </a:solidFill>
            </a:endParaRPr>
          </a:p>
          <a:p>
            <a:r>
              <a:rPr lang="ru-RU" sz="1600" dirty="0">
                <a:solidFill>
                  <a:schemeClr val="tx1"/>
                </a:solidFill>
              </a:rPr>
              <a:t> </a:t>
            </a:r>
          </a:p>
        </p:txBody>
      </p:sp>
    </p:spTree>
    <p:extLst>
      <p:ext uri="{BB962C8B-B14F-4D97-AF65-F5344CB8AC3E}">
        <p14:creationId xmlns:p14="http://schemas.microsoft.com/office/powerpoint/2010/main" val="470150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381000"/>
            <a:ext cx="8183880" cy="1051560"/>
          </a:xfrm>
        </p:spPr>
        <p:txBody>
          <a:bodyPr>
            <a:normAutofit/>
          </a:bodyPr>
          <a:lstStyle/>
          <a:p>
            <a:r>
              <a:rPr lang="az-Latn-AZ" sz="2000" dirty="0">
                <a:solidFill>
                  <a:srgbClr val="FF0000"/>
                </a:solidFill>
              </a:rPr>
              <a:t>Layihənin başqa </a:t>
            </a:r>
            <a:r>
              <a:rPr lang="az-Latn-AZ" sz="2000" dirty="0" smtClean="0">
                <a:solidFill>
                  <a:srgbClr val="FF0000"/>
                </a:solidFill>
              </a:rPr>
              <a:t>layihələrlə </a:t>
            </a:r>
            <a:r>
              <a:rPr lang="az-Latn-AZ" sz="2000" dirty="0">
                <a:solidFill>
                  <a:srgbClr val="FF0000"/>
                </a:solidFill>
              </a:rPr>
              <a:t>bağlılığı</a:t>
            </a:r>
            <a:endParaRPr lang="ru-RU" sz="2000" dirty="0"/>
          </a:p>
        </p:txBody>
      </p:sp>
      <p:sp>
        <p:nvSpPr>
          <p:cNvPr id="3" name="Объект 2"/>
          <p:cNvSpPr>
            <a:spLocks noGrp="1"/>
          </p:cNvSpPr>
          <p:nvPr>
            <p:ph idx="1"/>
          </p:nvPr>
        </p:nvSpPr>
        <p:spPr>
          <a:xfrm>
            <a:off x="457200" y="1828800"/>
            <a:ext cx="8229600" cy="2889504"/>
          </a:xfrm>
        </p:spPr>
        <p:txBody>
          <a:bodyPr>
            <a:normAutofit/>
          </a:bodyPr>
          <a:lstStyle/>
          <a:p>
            <a:r>
              <a:rPr lang="az-Latn-AZ" sz="1600" dirty="0" smtClean="0"/>
              <a:t>Türkiyə təhsil layihəsi FATİH</a:t>
            </a:r>
          </a:p>
          <a:p>
            <a:r>
              <a:rPr lang="az-Latn-AZ" sz="1600" dirty="0" smtClean="0"/>
              <a:t>i FATİH layihəsi təhsilin </a:t>
            </a:r>
            <a:r>
              <a:rPr lang="en-US" sz="1600" dirty="0" smtClean="0"/>
              <a:t>v</a:t>
            </a:r>
            <a:r>
              <a:rPr lang="az-Latn-AZ" sz="1600" dirty="0" smtClean="0"/>
              <a:t>ə təhsil standartlarının modernləşdirilməsini təlim prosesində ağıllı sinif otaqlarından, interaktiv lövhələrdən, planşet kompüterlərdən, netbukdan və noubukdan bütün ölkə məktəblərində istifadəsində  görür. Bu layihə İKT bütün şagirdlərin iştirakı ilə  təlimə  inteqrasiysını  dünyada  ilk müvəffəq layihə sayıla bilər.</a:t>
            </a:r>
          </a:p>
          <a:p>
            <a:r>
              <a:rPr lang="az-Latn-AZ" sz="1600" dirty="0" smtClean="0"/>
              <a:t>Bizim fikrimizcə layihənin zəif çəhəti </a:t>
            </a:r>
            <a:r>
              <a:rPr lang="az-Latn-AZ" sz="1600" dirty="0" smtClean="0"/>
              <a:t>İKT-nın </a:t>
            </a:r>
            <a:r>
              <a:rPr lang="az-Latn-AZ" sz="1600" dirty="0" smtClean="0"/>
              <a:t>təlim  texnologiyalarla zəif inteqrasiyasıdır. Bütün bu texnoloji dəyişiikliklərdən  yararlanan şagirdlərin təlim fəaliyyətləri də yenilənməlidir. </a:t>
            </a:r>
            <a:endParaRPr lang="az-Latn-AZ" sz="1600" dirty="0"/>
          </a:p>
        </p:txBody>
      </p:sp>
    </p:spTree>
    <p:extLst>
      <p:ext uri="{BB962C8B-B14F-4D97-AF65-F5344CB8AC3E}">
        <p14:creationId xmlns:p14="http://schemas.microsoft.com/office/powerpoint/2010/main" val="881541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57200"/>
            <a:ext cx="7345680" cy="829056"/>
          </a:xfrm>
        </p:spPr>
        <p:txBody>
          <a:bodyPr>
            <a:noAutofit/>
          </a:bodyPr>
          <a:lstStyle/>
          <a:p>
            <a:r>
              <a:rPr lang="az-Latn-AZ" sz="2800" dirty="0">
                <a:solidFill>
                  <a:srgbClr val="FF0000"/>
                </a:solidFill>
              </a:rPr>
              <a:t>Azərbaycan- Türkiyə- YOES </a:t>
            </a:r>
            <a:r>
              <a:rPr lang="az-Latn-AZ" sz="2800" dirty="0" smtClean="0">
                <a:solidFill>
                  <a:srgbClr val="FF0000"/>
                </a:solidFill>
              </a:rPr>
              <a:t>layihəsinin təhsilə nə yeniliklər gətirəçəkdir ?</a:t>
            </a:r>
            <a:endParaRPr lang="ru-RU" sz="2800" dirty="0"/>
          </a:p>
        </p:txBody>
      </p:sp>
      <p:sp>
        <p:nvSpPr>
          <p:cNvPr id="3" name="Текст 2"/>
          <p:cNvSpPr>
            <a:spLocks noGrp="1"/>
          </p:cNvSpPr>
          <p:nvPr>
            <p:ph type="body" idx="1"/>
          </p:nvPr>
        </p:nvSpPr>
        <p:spPr>
          <a:xfrm>
            <a:off x="381000" y="1371600"/>
            <a:ext cx="8488680" cy="4648200"/>
          </a:xfrm>
        </p:spPr>
        <p:txBody>
          <a:bodyPr>
            <a:noAutofit/>
          </a:bodyPr>
          <a:lstStyle/>
          <a:p>
            <a:endParaRPr lang="ru-RU" dirty="0">
              <a:solidFill>
                <a:schemeClr val="tx1"/>
              </a:solidFill>
              <a:latin typeface="Times New Roman" pitchFamily="18" charset="0"/>
              <a:cs typeface="Times New Roman" pitchFamily="18" charset="0"/>
            </a:endParaRPr>
          </a:p>
          <a:p>
            <a:r>
              <a:rPr lang="ru-RU" dirty="0">
                <a:solidFill>
                  <a:schemeClr val="tx1"/>
                </a:solidFill>
                <a:latin typeface="Times New Roman" pitchFamily="18" charset="0"/>
                <a:cs typeface="Times New Roman" pitchFamily="18" charset="0"/>
              </a:rPr>
              <a:t> </a:t>
            </a:r>
            <a:r>
              <a:rPr lang="az-Latn-AZ" dirty="0" smtClean="0">
                <a:solidFill>
                  <a:schemeClr val="tx1"/>
                </a:solidFill>
                <a:latin typeface="Times New Roman" pitchFamily="18" charset="0"/>
                <a:cs typeface="Times New Roman" pitchFamily="18" charset="0"/>
              </a:rPr>
              <a:t>1.İlk dəfə pedaqogikada təhsilə sinerqetik yanaşma: pedaqoqika, psixologiya, və yüksək texnologiya yanaşması . Bu </a:t>
            </a:r>
            <a:r>
              <a:rPr lang="az-Latn-AZ" dirty="0" smtClean="0">
                <a:solidFill>
                  <a:schemeClr val="tx1"/>
                </a:solidFill>
                <a:latin typeface="Times New Roman" pitchFamily="18" charset="0"/>
                <a:cs typeface="Times New Roman" pitchFamily="18" charset="0"/>
              </a:rPr>
              <a:t>yanaşma</a:t>
            </a:r>
            <a:r>
              <a:rPr lang="az-Latn-AZ" dirty="0" smtClean="0">
                <a:solidFill>
                  <a:schemeClr val="tx1"/>
                </a:solidFill>
                <a:latin typeface="Times New Roman" pitchFamily="18" charset="0"/>
                <a:cs typeface="Times New Roman" pitchFamily="18" charset="0"/>
              </a:rPr>
              <a:t> </a:t>
            </a:r>
            <a:r>
              <a:rPr lang="az-Latn-AZ" dirty="0" smtClean="0">
                <a:solidFill>
                  <a:schemeClr val="tx1"/>
                </a:solidFill>
                <a:latin typeface="Times New Roman" pitchFamily="18" charset="0"/>
                <a:cs typeface="Times New Roman" pitchFamily="18" charset="0"/>
              </a:rPr>
              <a:t>təhsildə yeni bir istiqamət – nano-psixopedaqoqika istiqaməti yaradır</a:t>
            </a:r>
          </a:p>
          <a:p>
            <a:endParaRPr lang="az-Latn-AZ" dirty="0" smtClean="0">
              <a:solidFill>
                <a:schemeClr val="tx1"/>
              </a:solidFill>
              <a:latin typeface="Times New Roman" pitchFamily="18" charset="0"/>
              <a:cs typeface="Times New Roman" pitchFamily="18" charset="0"/>
            </a:endParaRPr>
          </a:p>
          <a:p>
            <a:r>
              <a:rPr lang="az-Latn-AZ" dirty="0">
                <a:solidFill>
                  <a:schemeClr val="tx1"/>
                </a:solidFill>
                <a:latin typeface="Times New Roman" pitchFamily="18" charset="0"/>
                <a:cs typeface="Times New Roman" pitchFamily="18" charset="0"/>
              </a:rPr>
              <a:t> </a:t>
            </a:r>
            <a:r>
              <a:rPr lang="az-Latn-AZ" dirty="0" smtClean="0">
                <a:solidFill>
                  <a:schemeClr val="tx1"/>
                </a:solidFill>
                <a:latin typeface="Times New Roman" pitchFamily="18" charset="0"/>
                <a:cs typeface="Times New Roman" pitchFamily="18" charset="0"/>
              </a:rPr>
              <a:t>2.Dünya pedaqoji mühitində ilk dəfə olaraq təhsilin inkişafı və yeni pedaqoji sistemin yaradılmasında üç koqnitiv əsas götürülür:  </a:t>
            </a:r>
          </a:p>
          <a:p>
            <a:r>
              <a:rPr lang="az-Latn-AZ" dirty="0">
                <a:solidFill>
                  <a:schemeClr val="tx1"/>
                </a:solidFill>
                <a:latin typeface="Times New Roman" pitchFamily="18" charset="0"/>
                <a:cs typeface="Times New Roman" pitchFamily="18" charset="0"/>
              </a:rPr>
              <a:t> </a:t>
            </a:r>
            <a:r>
              <a:rPr lang="az-Latn-AZ" dirty="0" smtClean="0">
                <a:solidFill>
                  <a:schemeClr val="tx1"/>
                </a:solidFill>
                <a:latin typeface="Times New Roman" pitchFamily="18" charset="0"/>
                <a:cs typeface="Times New Roman" pitchFamily="18" charset="0"/>
              </a:rPr>
              <a:t>  -fənn </a:t>
            </a:r>
            <a:r>
              <a:rPr lang="az-Latn-AZ" dirty="0">
                <a:solidFill>
                  <a:schemeClr val="tx1"/>
                </a:solidFill>
                <a:latin typeface="Times New Roman" pitchFamily="18" charset="0"/>
                <a:cs typeface="Times New Roman" pitchFamily="18" charset="0"/>
              </a:rPr>
              <a:t>biliklərinin formal-məntiqi və qeyri səlist </a:t>
            </a:r>
            <a:r>
              <a:rPr lang="az-Latn-AZ" dirty="0" smtClean="0">
                <a:solidFill>
                  <a:schemeClr val="tx1"/>
                </a:solidFill>
                <a:latin typeface="Times New Roman" pitchFamily="18" charset="0"/>
                <a:cs typeface="Times New Roman" pitchFamily="18" charset="0"/>
              </a:rPr>
              <a:t>modelləşdirilməsi;</a:t>
            </a:r>
            <a:r>
              <a:rPr lang="ru-RU" dirty="0" smtClean="0">
                <a:solidFill>
                  <a:schemeClr val="tx1"/>
                </a:solidFill>
                <a:latin typeface="Times New Roman" pitchFamily="18" charset="0"/>
                <a:cs typeface="Times New Roman" pitchFamily="18" charset="0"/>
              </a:rPr>
              <a:t> </a:t>
            </a:r>
            <a:endParaRPr lang="ru-RU" dirty="0">
              <a:solidFill>
                <a:schemeClr val="tx1"/>
              </a:solidFill>
              <a:latin typeface="Times New Roman" pitchFamily="18" charset="0"/>
              <a:cs typeface="Times New Roman" pitchFamily="18" charset="0"/>
            </a:endParaRPr>
          </a:p>
          <a:p>
            <a:pPr lvl="0"/>
            <a:r>
              <a:rPr lang="az-Latn-AZ" dirty="0">
                <a:solidFill>
                  <a:schemeClr val="tx1"/>
                </a:solidFill>
                <a:latin typeface="Times New Roman" pitchFamily="18" charset="0"/>
                <a:cs typeface="Times New Roman" pitchFamily="18" charset="0"/>
              </a:rPr>
              <a:t> </a:t>
            </a:r>
            <a:r>
              <a:rPr lang="az-Latn-AZ" dirty="0" smtClean="0">
                <a:solidFill>
                  <a:schemeClr val="tx1"/>
                </a:solidFill>
                <a:latin typeface="Times New Roman" pitchFamily="18" charset="0"/>
                <a:cs typeface="Times New Roman" pitchFamily="18" charset="0"/>
              </a:rPr>
              <a:t>  -koqnitiv </a:t>
            </a:r>
            <a:r>
              <a:rPr lang="az-Latn-AZ" dirty="0">
                <a:solidFill>
                  <a:schemeClr val="tx1"/>
                </a:solidFill>
                <a:latin typeface="Times New Roman" pitchFamily="18" charset="0"/>
                <a:cs typeface="Times New Roman" pitchFamily="18" charset="0"/>
              </a:rPr>
              <a:t>pedaqoji texnologiyalardan istifadə </a:t>
            </a:r>
            <a:r>
              <a:rPr lang="az-Latn-AZ" dirty="0" smtClean="0">
                <a:solidFill>
                  <a:schemeClr val="tx1"/>
                </a:solidFill>
                <a:latin typeface="Times New Roman" pitchFamily="18" charset="0"/>
                <a:cs typeface="Times New Roman" pitchFamily="18" charset="0"/>
              </a:rPr>
              <a:t>edilməsi; </a:t>
            </a:r>
            <a:endParaRPr lang="en-US" dirty="0">
              <a:solidFill>
                <a:schemeClr val="tx1"/>
              </a:solidFill>
              <a:latin typeface="Times New Roman" pitchFamily="18" charset="0"/>
              <a:cs typeface="Times New Roman" pitchFamily="18" charset="0"/>
            </a:endParaRPr>
          </a:p>
          <a:p>
            <a:r>
              <a:rPr lang="az-Latn-AZ" dirty="0">
                <a:solidFill>
                  <a:schemeClr val="tx1"/>
                </a:solidFill>
                <a:latin typeface="Times New Roman" pitchFamily="18" charset="0"/>
                <a:cs typeface="Times New Roman" pitchFamily="18" charset="0"/>
              </a:rPr>
              <a:t> </a:t>
            </a:r>
            <a:r>
              <a:rPr lang="az-Latn-AZ" dirty="0" smtClean="0">
                <a:solidFill>
                  <a:schemeClr val="tx1"/>
                </a:solidFill>
                <a:latin typeface="Times New Roman" pitchFamily="18" charset="0"/>
                <a:cs typeface="Times New Roman" pitchFamily="18" charset="0"/>
              </a:rPr>
              <a:t>  -dərk </a:t>
            </a:r>
            <a:r>
              <a:rPr lang="az-Latn-AZ" dirty="0">
                <a:solidFill>
                  <a:schemeClr val="tx1"/>
                </a:solidFill>
                <a:latin typeface="Times New Roman" pitchFamily="18" charset="0"/>
                <a:cs typeface="Times New Roman" pitchFamily="18" charset="0"/>
              </a:rPr>
              <a:t>etmə bacarıqlarının inkişafı ücün yeni koqnitiv tapşırıqların </a:t>
            </a:r>
            <a:r>
              <a:rPr lang="az-Latn-AZ" dirty="0" smtClean="0">
                <a:solidFill>
                  <a:schemeClr val="tx1"/>
                </a:solidFill>
                <a:latin typeface="Times New Roman" pitchFamily="18" charset="0"/>
                <a:cs typeface="Times New Roman" pitchFamily="18" charset="0"/>
              </a:rPr>
              <a:t>yaradılması</a:t>
            </a:r>
            <a:r>
              <a:rPr lang="az-Latn-AZ" dirty="0" smtClean="0">
                <a:solidFill>
                  <a:schemeClr val="tx1"/>
                </a:solidFill>
                <a:latin typeface="Times New Roman" pitchFamily="18" charset="0"/>
                <a:cs typeface="Times New Roman" pitchFamily="18" charset="0"/>
              </a:rPr>
              <a:t>.</a:t>
            </a:r>
          </a:p>
          <a:p>
            <a:r>
              <a:rPr lang="ru-RU" dirty="0" smtClean="0">
                <a:solidFill>
                  <a:schemeClr val="tx1"/>
                </a:solidFill>
                <a:latin typeface="Times New Roman" pitchFamily="18" charset="0"/>
                <a:cs typeface="Times New Roman" pitchFamily="18" charset="0"/>
              </a:rPr>
              <a:t> </a:t>
            </a:r>
            <a:endParaRPr lang="az-Latn-AZ" dirty="0" smtClean="0">
              <a:solidFill>
                <a:schemeClr val="tx1"/>
              </a:solidFill>
              <a:latin typeface="Times New Roman" pitchFamily="18" charset="0"/>
              <a:cs typeface="Times New Roman" pitchFamily="18" charset="0"/>
            </a:endParaRPr>
          </a:p>
          <a:p>
            <a:r>
              <a:rPr lang="az-Latn-AZ" dirty="0" smtClean="0">
                <a:solidFill>
                  <a:schemeClr val="tx1"/>
                </a:solidFill>
                <a:latin typeface="Times New Roman" pitchFamily="18" charset="0"/>
                <a:cs typeface="Times New Roman" pitchFamily="18" charset="0"/>
              </a:rPr>
              <a:t>3. İdrakın inkişafının kriteriyaları və onun ölçü </a:t>
            </a:r>
            <a:r>
              <a:rPr lang="az-Latn-AZ" dirty="0" smtClean="0">
                <a:solidFill>
                  <a:schemeClr val="tx1"/>
                </a:solidFill>
                <a:latin typeface="Times New Roman" pitchFamily="18" charset="0"/>
                <a:cs typeface="Times New Roman" pitchFamily="18" charset="0"/>
              </a:rPr>
              <a:t>mexanizmləri yaradılaçaqdır</a:t>
            </a:r>
          </a:p>
          <a:p>
            <a:r>
              <a:rPr lang="az-Latn-AZ" dirty="0" smtClean="0">
                <a:solidFill>
                  <a:schemeClr val="tx1"/>
                </a:solidFill>
                <a:latin typeface="Times New Roman" pitchFamily="18" charset="0"/>
                <a:cs typeface="Times New Roman" pitchFamily="18" charset="0"/>
              </a:rPr>
              <a:t> </a:t>
            </a:r>
            <a:endParaRPr lang="az-Latn-AZ" dirty="0" smtClean="0">
              <a:solidFill>
                <a:schemeClr val="tx1"/>
              </a:solidFill>
              <a:latin typeface="Times New Roman" pitchFamily="18" charset="0"/>
              <a:cs typeface="Times New Roman" pitchFamily="18" charset="0"/>
            </a:endParaRPr>
          </a:p>
          <a:p>
            <a:r>
              <a:rPr lang="az-Latn-AZ" dirty="0" smtClean="0">
                <a:solidFill>
                  <a:schemeClr val="tx1"/>
                </a:solidFill>
                <a:latin typeface="Times New Roman" pitchFamily="18" charset="0"/>
                <a:cs typeface="Times New Roman" pitchFamily="18" charset="0"/>
              </a:rPr>
              <a:t>4. Azərbaycan və Türkiyə tərəfindən yaradılan müəllim </a:t>
            </a:r>
            <a:r>
              <a:rPr lang="az-Latn-AZ" dirty="0" smtClean="0">
                <a:solidFill>
                  <a:schemeClr val="tx1"/>
                </a:solidFill>
                <a:latin typeface="Times New Roman" pitchFamily="18" charset="0"/>
                <a:cs typeface="Times New Roman" pitchFamily="18" charset="0"/>
              </a:rPr>
              <a:t>heyyəti</a:t>
            </a:r>
            <a:r>
              <a:rPr lang="az-Latn-AZ" dirty="0" smtClean="0">
                <a:solidFill>
                  <a:schemeClr val="tx1"/>
                </a:solidFill>
                <a:latin typeface="Times New Roman" pitchFamily="18" charset="0"/>
                <a:cs typeface="Times New Roman" pitchFamily="18" charset="0"/>
              </a:rPr>
              <a:t>  </a:t>
            </a:r>
            <a:r>
              <a:rPr lang="az-Latn-AZ" dirty="0" smtClean="0">
                <a:solidFill>
                  <a:schemeClr val="tx1"/>
                </a:solidFill>
                <a:latin typeface="Times New Roman" pitchFamily="18" charset="0"/>
                <a:cs typeface="Times New Roman" pitchFamily="18" charset="0"/>
              </a:rPr>
              <a:t>proqramların yeni </a:t>
            </a:r>
            <a:r>
              <a:rPr lang="az-Latn-AZ" dirty="0" smtClean="0">
                <a:solidFill>
                  <a:schemeClr val="tx1"/>
                </a:solidFill>
                <a:latin typeface="Times New Roman" pitchFamily="18" charset="0"/>
                <a:cs typeface="Times New Roman" pitchFamily="18" charset="0"/>
              </a:rPr>
              <a:t>nano-struktur </a:t>
            </a:r>
            <a:r>
              <a:rPr lang="az-Latn-AZ" dirty="0" smtClean="0">
                <a:solidFill>
                  <a:schemeClr val="tx1"/>
                </a:solidFill>
                <a:latin typeface="Times New Roman" pitchFamily="18" charset="0"/>
                <a:cs typeface="Times New Roman" pitchFamily="18" charset="0"/>
              </a:rPr>
              <a:t>quruluşunu verəcəkdir, dərs prosesində  koqnitiv texnologiyalardan istifadə yollarını müəllim ücün hazırlanaçaq metodik vəsaitdə cap ediləçəkdir. </a:t>
            </a:r>
            <a:endParaRPr lang="az-Latn-AZ" dirty="0">
              <a:solidFill>
                <a:schemeClr val="tx1"/>
              </a:solidFill>
              <a:latin typeface="Times New Roman" pitchFamily="18" charset="0"/>
              <a:cs typeface="Times New Roman" pitchFamily="18" charset="0"/>
            </a:endParaRPr>
          </a:p>
          <a:p>
            <a:endParaRPr lang="ru-RU"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533237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85800"/>
            <a:ext cx="8271224" cy="762000"/>
          </a:xfrm>
        </p:spPr>
        <p:txBody>
          <a:bodyPr>
            <a:noAutofit/>
          </a:bodyPr>
          <a:lstStyle/>
          <a:p>
            <a:r>
              <a:rPr lang="az-Latn-AZ" sz="2800" dirty="0">
                <a:solidFill>
                  <a:srgbClr val="FF0000"/>
                </a:solidFill>
              </a:rPr>
              <a:t>Azərbaycan- Türkiyə- YOES layihəsinin təhsilə nə yeniliklər gətirəçəkdir ?</a:t>
            </a:r>
            <a:endParaRPr lang="ru-RU" sz="2800" dirty="0"/>
          </a:p>
        </p:txBody>
      </p:sp>
      <p:sp>
        <p:nvSpPr>
          <p:cNvPr id="3" name="Текст 2"/>
          <p:cNvSpPr>
            <a:spLocks noGrp="1"/>
          </p:cNvSpPr>
          <p:nvPr>
            <p:ph type="body" idx="1"/>
          </p:nvPr>
        </p:nvSpPr>
        <p:spPr>
          <a:xfrm>
            <a:off x="457200" y="1524000"/>
            <a:ext cx="8195024" cy="4825908"/>
          </a:xfrm>
        </p:spPr>
        <p:txBody>
          <a:bodyPr>
            <a:noAutofit/>
          </a:bodyPr>
          <a:lstStyle/>
          <a:p>
            <a:endParaRPr lang="az-Latn-AZ" dirty="0" smtClean="0">
              <a:solidFill>
                <a:schemeClr val="tx1"/>
              </a:solidFill>
              <a:latin typeface="Times New Roman" pitchFamily="18" charset="0"/>
              <a:cs typeface="Times New Roman" pitchFamily="18" charset="0"/>
            </a:endParaRPr>
          </a:p>
          <a:p>
            <a:r>
              <a:rPr lang="az-Latn-AZ" dirty="0" smtClean="0">
                <a:solidFill>
                  <a:schemeClr val="tx1"/>
                </a:solidFill>
                <a:latin typeface="Times New Roman" pitchFamily="18" charset="0"/>
                <a:cs typeface="Times New Roman" pitchFamily="18" charset="0"/>
              </a:rPr>
              <a:t>Təlimdə tətbiq edilən pedaqoji koqnitiv texnologiyalar, dərsliklərin formal və qeyri- səlis  modeli, şagirdlərin təlim prosesində əqli və interaktiv fəaliyyətləri onlara öz biliklərni tamlıq sxemində qurmaq imkanı yaradır. Bucür öyrənmə , özü-öz biliklərini qurmqla yanaşı təlim müddətini də 20-30 %azaldır</a:t>
            </a:r>
            <a:r>
              <a:rPr lang="az-Latn-AZ" dirty="0" smtClean="0">
                <a:solidFill>
                  <a:schemeClr val="tx1"/>
                </a:solidFill>
                <a:latin typeface="Times New Roman" pitchFamily="18" charset="0"/>
                <a:cs typeface="Times New Roman" pitchFamily="18" charset="0"/>
              </a:rPr>
              <a:t>.</a:t>
            </a:r>
          </a:p>
          <a:p>
            <a:r>
              <a:rPr lang="az-Latn-AZ" dirty="0" smtClean="0">
                <a:solidFill>
                  <a:schemeClr val="tx1"/>
                </a:solidFill>
                <a:latin typeface="Times New Roman" pitchFamily="18" charset="0"/>
                <a:cs typeface="Times New Roman" pitchFamily="18" charset="0"/>
              </a:rPr>
              <a:t>    </a:t>
            </a:r>
            <a:endParaRPr lang="az-Latn-AZ" dirty="0">
              <a:solidFill>
                <a:schemeClr val="tx1"/>
              </a:solidFill>
              <a:latin typeface="Times New Roman" pitchFamily="18" charset="0"/>
              <a:cs typeface="Times New Roman" pitchFamily="18" charset="0"/>
            </a:endParaRPr>
          </a:p>
          <a:p>
            <a:r>
              <a:rPr lang="az-Latn-AZ" dirty="0" smtClean="0">
                <a:solidFill>
                  <a:schemeClr val="tx1"/>
                </a:solidFill>
                <a:latin typeface="Times New Roman" pitchFamily="18" charset="0"/>
                <a:cs typeface="Times New Roman" pitchFamily="18" charset="0"/>
              </a:rPr>
              <a:t>Bu təlim prosesndə hər bir şagird biliklər üzrə ardıçıl əməllər apararaq öz təfəkkürlərini inkişaf etdirirlər. Bu sistemdə təlimlənən hər bir şagird dövlət təhsil standartlarında müvəffəq olur. Bu sistemdə hər bir şagird öz daxili imkanlarından çıxış edərək öz bilik dairəsini </a:t>
            </a:r>
            <a:r>
              <a:rPr lang="az-Latn-AZ" dirty="0" smtClean="0">
                <a:solidFill>
                  <a:schemeClr val="tx1"/>
                </a:solidFill>
                <a:latin typeface="Times New Roman" pitchFamily="18" charset="0"/>
                <a:cs typeface="Times New Roman" pitchFamily="18" charset="0"/>
              </a:rPr>
              <a:t>genişləndirir </a:t>
            </a:r>
            <a:endParaRPr lang="az-Latn-AZ" dirty="0" smtClean="0">
              <a:solidFill>
                <a:schemeClr val="tx1"/>
              </a:solidFill>
              <a:latin typeface="Times New Roman" pitchFamily="18" charset="0"/>
              <a:cs typeface="Times New Roman" pitchFamily="18" charset="0"/>
            </a:endParaRPr>
          </a:p>
          <a:p>
            <a:r>
              <a:rPr lang="az-Latn-AZ" dirty="0" smtClean="0">
                <a:solidFill>
                  <a:schemeClr val="tx1"/>
                </a:solidFill>
                <a:latin typeface="Times New Roman" pitchFamily="18" charset="0"/>
                <a:cs typeface="Times New Roman" pitchFamily="18" charset="0"/>
              </a:rPr>
              <a:t> </a:t>
            </a:r>
          </a:p>
          <a:p>
            <a:r>
              <a:rPr lang="az-Latn-AZ" dirty="0" smtClean="0">
                <a:solidFill>
                  <a:schemeClr val="tx1"/>
                </a:solidFill>
                <a:latin typeface="Times New Roman" pitchFamily="18" charset="0"/>
                <a:cs typeface="Times New Roman" pitchFamily="18" charset="0"/>
              </a:rPr>
              <a:t>  İki qardaş ölkənin ortaq pedaqoji  və mənəvi mədəniyyəti əsasında yaradılan təhsil sistemi dünya pedaqoji sistemə inteqrasiya edilərək gələçəkdə türk dövlətlərinin ortaq təhsil sisteminin yaradılmasına zəmin yaradır. </a:t>
            </a:r>
          </a:p>
          <a:p>
            <a:r>
              <a:rPr lang="az-Latn-AZ" dirty="0" smtClean="0">
                <a:solidFill>
                  <a:schemeClr val="tx1"/>
                </a:solidFill>
                <a:latin typeface="Times New Roman" pitchFamily="18" charset="0"/>
                <a:cs typeface="Times New Roman" pitchFamily="18" charset="0"/>
              </a:rPr>
              <a:t>Layihənin dövlət və sponsorlar  tərəflərindən </a:t>
            </a:r>
            <a:r>
              <a:rPr lang="az-Latn-AZ" dirty="0">
                <a:solidFill>
                  <a:schemeClr val="tx1"/>
                </a:solidFill>
                <a:latin typeface="Times New Roman" pitchFamily="18" charset="0"/>
                <a:cs typeface="Times New Roman" pitchFamily="18" charset="0"/>
              </a:rPr>
              <a:t>onun </a:t>
            </a:r>
            <a:r>
              <a:rPr lang="az-Latn-AZ" dirty="0" smtClean="0">
                <a:solidFill>
                  <a:schemeClr val="tx1"/>
                </a:solidFill>
                <a:latin typeface="Times New Roman" pitchFamily="18" charset="0"/>
                <a:cs typeface="Times New Roman" pitchFamily="18" charset="0"/>
              </a:rPr>
              <a:t>maliyə qaynaqları olsa onda  layihənin həyata kecirilməsinə</a:t>
            </a:r>
            <a:r>
              <a:rPr lang="az-Latn-AZ" dirty="0">
                <a:solidFill>
                  <a:schemeClr val="tx1"/>
                </a:solidFill>
                <a:latin typeface="Times New Roman" pitchFamily="18" charset="0"/>
                <a:cs typeface="Times New Roman" pitchFamily="18" charset="0"/>
              </a:rPr>
              <a:t> </a:t>
            </a:r>
            <a:r>
              <a:rPr lang="az-Latn-AZ" dirty="0" smtClean="0">
                <a:solidFill>
                  <a:schemeClr val="tx1"/>
                </a:solidFill>
                <a:latin typeface="Times New Roman" pitchFamily="18" charset="0"/>
                <a:cs typeface="Times New Roman" pitchFamily="18" charset="0"/>
              </a:rPr>
              <a:t>böyük köməklik olar.</a:t>
            </a:r>
          </a:p>
          <a:p>
            <a:endParaRPr lang="az-Latn-AZ" dirty="0">
              <a:solidFill>
                <a:schemeClr val="tx1"/>
              </a:solidFill>
              <a:latin typeface="Times New Roman" pitchFamily="18" charset="0"/>
              <a:cs typeface="Times New Roman" pitchFamily="18" charset="0"/>
            </a:endParaRPr>
          </a:p>
          <a:p>
            <a:endParaRPr lang="az-Latn-AZ" dirty="0" smtClean="0">
              <a:solidFill>
                <a:schemeClr val="tx1"/>
              </a:solidFill>
              <a:latin typeface="Times New Roman" pitchFamily="18" charset="0"/>
              <a:cs typeface="Times New Roman" pitchFamily="18" charset="0"/>
            </a:endParaRPr>
          </a:p>
          <a:p>
            <a:endParaRPr lang="az-Latn-AZ" dirty="0">
              <a:solidFill>
                <a:schemeClr val="tx1"/>
              </a:solidFill>
              <a:latin typeface="Times New Roman" pitchFamily="18" charset="0"/>
              <a:cs typeface="Times New Roman" pitchFamily="18" charset="0"/>
            </a:endParaRPr>
          </a:p>
          <a:p>
            <a:endParaRPr lang="az-Latn-AZ" dirty="0" smtClean="0">
              <a:solidFill>
                <a:schemeClr val="tx1"/>
              </a:solidFill>
              <a:latin typeface="Times New Roman" pitchFamily="18" charset="0"/>
              <a:cs typeface="Times New Roman" pitchFamily="18" charset="0"/>
            </a:endParaRPr>
          </a:p>
          <a:p>
            <a:pPr marL="265176" lvl="1" indent="-265176">
              <a:buSzPct val="80000"/>
              <a:buFont typeface="Wingdings 2"/>
              <a:buChar char=""/>
            </a:pPr>
            <a:r>
              <a:rPr lang="ru-RU" dirty="0" smtClean="0">
                <a:solidFill>
                  <a:schemeClr val="tx1"/>
                </a:solidFill>
                <a:latin typeface="Times New Roman" pitchFamily="18" charset="0"/>
                <a:cs typeface="Times New Roman" pitchFamily="18" charset="0"/>
              </a:rPr>
              <a:t> </a:t>
            </a:r>
            <a:endParaRPr lang="ru-RU" dirty="0">
              <a:solidFill>
                <a:schemeClr val="tx1"/>
              </a:solidFill>
              <a:latin typeface="Times New Roman" pitchFamily="18" charset="0"/>
              <a:cs typeface="Times New Roman" pitchFamily="18" charset="0"/>
            </a:endParaRPr>
          </a:p>
          <a:p>
            <a:endParaRPr lang="ru-RU" dirty="0">
              <a:solidFill>
                <a:schemeClr val="tx1"/>
              </a:solidFill>
              <a:latin typeface="Times New Roman" pitchFamily="18" charset="0"/>
              <a:cs typeface="Times New Roman" pitchFamily="18" charset="0"/>
            </a:endParaRPr>
          </a:p>
          <a:p>
            <a:endParaRPr lang="ru-RU" dirty="0">
              <a:solidFill>
                <a:schemeClr val="tx1"/>
              </a:solidFill>
              <a:latin typeface="Times New Roman" pitchFamily="18" charset="0"/>
              <a:cs typeface="Times New Roman" pitchFamily="18" charset="0"/>
            </a:endParaRPr>
          </a:p>
          <a:p>
            <a:endParaRPr lang="ru-RU"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919346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381000"/>
            <a:ext cx="8183880" cy="676656"/>
          </a:xfrm>
        </p:spPr>
        <p:txBody>
          <a:bodyPr>
            <a:normAutofit/>
          </a:bodyPr>
          <a:lstStyle/>
          <a:p>
            <a:r>
              <a:rPr lang="az-Latn-AZ" dirty="0" smtClean="0">
                <a:solidFill>
                  <a:schemeClr val="accent1"/>
                </a:solidFill>
              </a:rPr>
              <a:t>Layihənin həyata kecirilmə planı</a:t>
            </a:r>
            <a:endParaRPr lang="ru-RU" dirty="0">
              <a:solidFill>
                <a:schemeClr val="accent1"/>
              </a:solidFill>
            </a:endParaRPr>
          </a:p>
        </p:txBody>
      </p:sp>
      <p:sp>
        <p:nvSpPr>
          <p:cNvPr id="3" name="Текст 2"/>
          <p:cNvSpPr>
            <a:spLocks noGrp="1"/>
          </p:cNvSpPr>
          <p:nvPr>
            <p:ph type="body" idx="1"/>
          </p:nvPr>
        </p:nvSpPr>
        <p:spPr>
          <a:xfrm>
            <a:off x="304800" y="1295400"/>
            <a:ext cx="8107680" cy="5105400"/>
          </a:xfrm>
        </p:spPr>
        <p:txBody>
          <a:bodyPr/>
          <a:lstStyle/>
          <a:p>
            <a:r>
              <a:rPr lang="az-Latn-AZ" dirty="0" smtClean="0">
                <a:solidFill>
                  <a:schemeClr val="tx1"/>
                </a:solidFill>
              </a:rPr>
              <a:t>Layihədə  iştirak edən müəllimlərin  peşəkarliqlarının artırılması: </a:t>
            </a:r>
            <a:endParaRPr lang="az-Latn-AZ" dirty="0" smtClean="0">
              <a:solidFill>
                <a:schemeClr val="tx1"/>
              </a:solidFill>
            </a:endParaRPr>
          </a:p>
          <a:p>
            <a:endParaRPr lang="az-Latn-AZ" dirty="0" smtClean="0">
              <a:solidFill>
                <a:schemeClr val="tx1"/>
              </a:solidFill>
            </a:endParaRPr>
          </a:p>
          <a:p>
            <a:r>
              <a:rPr lang="az-Latn-AZ" dirty="0" smtClean="0">
                <a:solidFill>
                  <a:schemeClr val="tx1"/>
                </a:solidFill>
              </a:rPr>
              <a:t>İnnovativ treninqlər</a:t>
            </a:r>
          </a:p>
          <a:p>
            <a:endParaRPr lang="az-Latn-AZ" dirty="0" smtClean="0">
              <a:solidFill>
                <a:schemeClr val="tx1"/>
              </a:solidFill>
            </a:endParaRPr>
          </a:p>
          <a:p>
            <a:r>
              <a:rPr lang="az-Latn-AZ" dirty="0" smtClean="0">
                <a:solidFill>
                  <a:schemeClr val="tx1"/>
                </a:solidFill>
              </a:rPr>
              <a:t>1-çi mərhələ:</a:t>
            </a:r>
            <a:endParaRPr lang="az-Latn-AZ" dirty="0">
              <a:solidFill>
                <a:schemeClr val="tx1"/>
              </a:solidFill>
            </a:endParaRPr>
          </a:p>
          <a:p>
            <a:endParaRPr lang="az-Latn-AZ" dirty="0">
              <a:solidFill>
                <a:schemeClr val="tx1"/>
              </a:solidFill>
            </a:endParaRPr>
          </a:p>
        </p:txBody>
      </p:sp>
      <p:sp>
        <p:nvSpPr>
          <p:cNvPr id="4" name="Прямоугольник 3"/>
          <p:cNvSpPr/>
          <p:nvPr/>
        </p:nvSpPr>
        <p:spPr>
          <a:xfrm>
            <a:off x="457200" y="2133600"/>
            <a:ext cx="8458200" cy="5355312"/>
          </a:xfrm>
          <a:prstGeom prst="rect">
            <a:avLst/>
          </a:prstGeom>
        </p:spPr>
        <p:txBody>
          <a:bodyPr wrap="square">
            <a:spAutoFit/>
          </a:bodyPr>
          <a:lstStyle/>
          <a:p>
            <a:endParaRPr lang="az-Latn-AZ" sz="1800" dirty="0" smtClean="0"/>
          </a:p>
          <a:p>
            <a:endParaRPr lang="ru-RU" sz="1800" dirty="0" smtClean="0"/>
          </a:p>
          <a:p>
            <a:pPr lvl="0"/>
            <a:r>
              <a:rPr lang="ru-RU" sz="1800" dirty="0"/>
              <a:t>1.</a:t>
            </a:r>
            <a:r>
              <a:rPr lang="az-Latn-AZ" sz="1800" dirty="0"/>
              <a:t>Problemli </a:t>
            </a:r>
            <a:r>
              <a:rPr lang="az-Latn-AZ" sz="1800" dirty="0" smtClean="0"/>
              <a:t>təlim</a:t>
            </a:r>
            <a:endParaRPr lang="az-Latn-AZ" sz="1800" dirty="0"/>
          </a:p>
          <a:p>
            <a:pPr lvl="0"/>
            <a:r>
              <a:rPr lang="ru-RU" sz="1800" dirty="0" smtClean="0"/>
              <a:t>2.</a:t>
            </a:r>
            <a:r>
              <a:rPr lang="az-Latn-AZ" sz="1800" dirty="0"/>
              <a:t>Proyekt təlimi</a:t>
            </a:r>
            <a:r>
              <a:rPr lang="ru-RU" sz="1800" dirty="0"/>
              <a:t> </a:t>
            </a:r>
            <a:endParaRPr lang="az-Latn-AZ" sz="1800" dirty="0" smtClean="0"/>
          </a:p>
          <a:p>
            <a:pPr lvl="0"/>
            <a:r>
              <a:rPr lang="az-Latn-AZ" sz="1800" dirty="0" smtClean="0"/>
              <a:t>3.</a:t>
            </a:r>
            <a:r>
              <a:rPr lang="ru-RU" sz="1800" dirty="0" smtClean="0"/>
              <a:t> </a:t>
            </a:r>
            <a:r>
              <a:rPr lang="az-Latn-AZ" sz="1800" dirty="0"/>
              <a:t>Fəal </a:t>
            </a:r>
            <a:r>
              <a:rPr lang="az-Latn-AZ" sz="1800" dirty="0" smtClean="0"/>
              <a:t>təlim</a:t>
            </a:r>
            <a:endParaRPr lang="az-Latn-AZ" sz="1800" dirty="0"/>
          </a:p>
          <a:p>
            <a:r>
              <a:rPr lang="ru-RU" sz="1800" dirty="0" smtClean="0"/>
              <a:t>4</a:t>
            </a:r>
            <a:r>
              <a:rPr lang="az-Latn-AZ" sz="1800" dirty="0" smtClean="0"/>
              <a:t> </a:t>
            </a:r>
            <a:r>
              <a:rPr lang="az-Latn-AZ" sz="1800" dirty="0"/>
              <a:t>İnteraktiv (kooperativ ) </a:t>
            </a:r>
            <a:r>
              <a:rPr lang="az-Latn-AZ" sz="1800" dirty="0" smtClean="0"/>
              <a:t>təlim </a:t>
            </a:r>
            <a:endParaRPr lang="az-Latn-AZ" sz="1800" dirty="0" smtClean="0"/>
          </a:p>
          <a:p>
            <a:r>
              <a:rPr lang="az-Latn-AZ" sz="1800" dirty="0" smtClean="0"/>
              <a:t>5. Vindous offise 2010</a:t>
            </a:r>
          </a:p>
          <a:p>
            <a:endParaRPr lang="az-Latn-AZ" sz="1800" dirty="0"/>
          </a:p>
          <a:p>
            <a:r>
              <a:rPr lang="az-Latn-AZ" sz="1800" dirty="0" smtClean="0"/>
              <a:t>2-çi mərhələ:</a:t>
            </a:r>
            <a:r>
              <a:rPr lang="ru-RU" sz="1800" dirty="0"/>
              <a:t/>
            </a:r>
            <a:br>
              <a:rPr lang="ru-RU" sz="1800" dirty="0"/>
            </a:br>
            <a:r>
              <a:rPr lang="az-Latn-AZ" sz="1800" dirty="0" smtClean="0"/>
              <a:t>1. F. Buyatovanın  </a:t>
            </a:r>
            <a:r>
              <a:rPr lang="az-Latn-AZ" sz="1800" dirty="0"/>
              <a:t>Konstrukiv </a:t>
            </a:r>
            <a:r>
              <a:rPr lang="az-Latn-AZ" sz="1800" dirty="0" smtClean="0"/>
              <a:t>təlimi</a:t>
            </a:r>
            <a:endParaRPr lang="az-Latn-AZ" sz="1800" dirty="0" smtClean="0"/>
          </a:p>
          <a:p>
            <a:r>
              <a:rPr lang="az-Latn-AZ" sz="1800" dirty="0"/>
              <a:t>2</a:t>
            </a:r>
            <a:r>
              <a:rPr lang="az-Latn-AZ" sz="1800" dirty="0" smtClean="0"/>
              <a:t>. Yaradıçı seminar – nanoproqramların  yaradılması, </a:t>
            </a:r>
          </a:p>
          <a:p>
            <a:r>
              <a:rPr lang="az-Latn-AZ" sz="1800" dirty="0" smtClean="0"/>
              <a:t> fənn biliklərinin nanomodelləşdirilməsi</a:t>
            </a:r>
            <a:r>
              <a:rPr lang="az-Latn-AZ" sz="1800" dirty="0" smtClean="0"/>
              <a:t>;</a:t>
            </a:r>
          </a:p>
          <a:p>
            <a:endParaRPr lang="az-Latn-AZ" sz="1800" dirty="0" smtClean="0"/>
          </a:p>
          <a:p>
            <a:r>
              <a:rPr lang="az-Latn-AZ" sz="1800" dirty="0" smtClean="0"/>
              <a:t>3-çü mərhələ:</a:t>
            </a:r>
          </a:p>
          <a:p>
            <a:r>
              <a:rPr lang="az-Latn-AZ" sz="1800" dirty="0" smtClean="0"/>
              <a:t>Beynəlxalq konfrans</a:t>
            </a:r>
            <a:endParaRPr lang="az-Latn-AZ" sz="1800" dirty="0"/>
          </a:p>
          <a:p>
            <a:pPr marL="0" lvl="0" indent="0">
              <a:buNone/>
            </a:pPr>
            <a:endParaRPr lang="az-Latn-AZ" sz="1800" dirty="0" smtClean="0"/>
          </a:p>
          <a:p>
            <a:endParaRPr lang="az-Latn-AZ" sz="1800" dirty="0"/>
          </a:p>
          <a:p>
            <a:endParaRPr lang="ru-RU" sz="1800" dirty="0"/>
          </a:p>
          <a:p>
            <a:endParaRPr lang="ru-RU" sz="1800" dirty="0"/>
          </a:p>
        </p:txBody>
      </p:sp>
    </p:spTree>
    <p:extLst>
      <p:ext uri="{BB962C8B-B14F-4D97-AF65-F5344CB8AC3E}">
        <p14:creationId xmlns:p14="http://schemas.microsoft.com/office/powerpoint/2010/main" val="1069390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533400"/>
            <a:ext cx="8183880" cy="676656"/>
          </a:xfrm>
        </p:spPr>
        <p:txBody>
          <a:bodyPr>
            <a:normAutofit fontScale="90000"/>
          </a:bodyPr>
          <a:lstStyle/>
          <a:p>
            <a:r>
              <a:rPr lang="ru-RU" sz="1400" dirty="0"/>
              <a:t/>
            </a:r>
            <a:br>
              <a:rPr lang="ru-RU" sz="1400" dirty="0"/>
            </a:br>
            <a:r>
              <a:rPr lang="az-Latn-AZ" sz="1400" dirty="0"/>
              <a:t>                </a:t>
            </a:r>
            <a:r>
              <a:rPr lang="az-Latn-AZ" dirty="0">
                <a:latin typeface="Times New Roman" pitchFamily="18" charset="0"/>
                <a:cs typeface="Times New Roman" pitchFamily="18" charset="0"/>
              </a:rPr>
              <a:t>Layihənin  çədvəli</a:t>
            </a:r>
            <a:endParaRPr lang="ru-RU" dirty="0"/>
          </a:p>
        </p:txBody>
      </p:sp>
      <p:sp>
        <p:nvSpPr>
          <p:cNvPr id="3" name="Текст 2"/>
          <p:cNvSpPr>
            <a:spLocks noGrp="1"/>
          </p:cNvSpPr>
          <p:nvPr>
            <p:ph type="body" idx="1"/>
          </p:nvPr>
        </p:nvSpPr>
        <p:spPr>
          <a:xfrm>
            <a:off x="381000" y="1981200"/>
            <a:ext cx="8107680" cy="3124200"/>
          </a:xfrm>
        </p:spPr>
        <p:txBody>
          <a:bodyPr>
            <a:normAutofit fontScale="92500" lnSpcReduction="10000"/>
          </a:bodyPr>
          <a:lstStyle/>
          <a:p>
            <a:r>
              <a:rPr lang="az-Latn-AZ" dirty="0" smtClean="0"/>
              <a:t> 1.Müəllimlər </a:t>
            </a:r>
            <a:r>
              <a:rPr lang="az-Latn-AZ" dirty="0"/>
              <a:t>ücün treninqlər </a:t>
            </a:r>
            <a:r>
              <a:rPr lang="az-Latn-AZ" dirty="0" smtClean="0"/>
              <a:t>-yanvar</a:t>
            </a:r>
            <a:r>
              <a:rPr lang="az-Latn-AZ" dirty="0"/>
              <a:t>, </a:t>
            </a:r>
            <a:endParaRPr lang="az-Latn-AZ" dirty="0" smtClean="0"/>
          </a:p>
          <a:p>
            <a:r>
              <a:rPr lang="az-Latn-AZ" dirty="0" smtClean="0"/>
              <a:t>    may 2013</a:t>
            </a:r>
            <a:endParaRPr lang="az-Latn-AZ" dirty="0"/>
          </a:p>
          <a:p>
            <a:r>
              <a:rPr lang="az-Latn-AZ" dirty="0" smtClean="0"/>
              <a:t>    Bakı</a:t>
            </a:r>
            <a:r>
              <a:rPr lang="az-Latn-AZ" dirty="0"/>
              <a:t>, Ankara</a:t>
            </a:r>
          </a:p>
          <a:p>
            <a:endParaRPr lang="az-Latn-AZ" dirty="0"/>
          </a:p>
          <a:p>
            <a:r>
              <a:rPr lang="az-Latn-AZ" dirty="0" smtClean="0"/>
              <a:t>2. Seminar  -</a:t>
            </a:r>
          </a:p>
          <a:p>
            <a:r>
              <a:rPr lang="az-Latn-AZ" dirty="0" smtClean="0"/>
              <a:t> </a:t>
            </a:r>
            <a:r>
              <a:rPr lang="az-Latn-AZ" dirty="0"/>
              <a:t>iyun </a:t>
            </a:r>
            <a:r>
              <a:rPr lang="az-Latn-AZ" dirty="0" smtClean="0"/>
              <a:t>2013 Bakı, Ankara </a:t>
            </a:r>
          </a:p>
          <a:p>
            <a:endParaRPr lang="az-Latn-AZ" dirty="0"/>
          </a:p>
          <a:p>
            <a:r>
              <a:rPr lang="az-Latn-AZ" dirty="0" smtClean="0"/>
              <a:t> 3.Konfrans </a:t>
            </a:r>
            <a:r>
              <a:rPr lang="az-Latn-AZ" dirty="0"/>
              <a:t>–oktyabr </a:t>
            </a:r>
            <a:r>
              <a:rPr lang="az-Latn-AZ" dirty="0" smtClean="0"/>
              <a:t>2013 Bakı</a:t>
            </a:r>
          </a:p>
          <a:p>
            <a:endParaRPr lang="az-Latn-AZ" dirty="0"/>
          </a:p>
          <a:p>
            <a:r>
              <a:rPr lang="az-Latn-AZ" dirty="0" smtClean="0"/>
              <a:t> 4.Metodik vəsaitlərin, proqramların, modellərin çapı   </a:t>
            </a:r>
          </a:p>
          <a:p>
            <a:r>
              <a:rPr lang="az-Latn-AZ" dirty="0" smtClean="0"/>
              <a:t>    aprel 2014</a:t>
            </a:r>
            <a:endParaRPr lang="az-Latn-AZ" dirty="0"/>
          </a:p>
          <a:p>
            <a:endParaRPr lang="az-Latn-AZ" dirty="0"/>
          </a:p>
          <a:p>
            <a:r>
              <a:rPr lang="az-Latn-AZ" dirty="0"/>
              <a:t> </a:t>
            </a:r>
            <a:endParaRPr lang="ru-RU" dirty="0"/>
          </a:p>
          <a:p>
            <a:pPr lvl="8"/>
            <a:endParaRPr lang="ru-RU" dirty="0"/>
          </a:p>
          <a:p>
            <a:endParaRPr lang="ru-RU" dirty="0"/>
          </a:p>
          <a:p>
            <a:endParaRPr lang="ru-RU" dirty="0"/>
          </a:p>
          <a:p>
            <a:endParaRPr lang="ru-RU" dirty="0"/>
          </a:p>
        </p:txBody>
      </p:sp>
    </p:spTree>
    <p:extLst>
      <p:ext uri="{BB962C8B-B14F-4D97-AF65-F5344CB8AC3E}">
        <p14:creationId xmlns:p14="http://schemas.microsoft.com/office/powerpoint/2010/main" val="40779813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609600"/>
            <a:ext cx="8183880" cy="676656"/>
          </a:xfrm>
        </p:spPr>
        <p:txBody>
          <a:bodyPr/>
          <a:lstStyle/>
          <a:p>
            <a:r>
              <a:rPr lang="az-Latn-AZ" dirty="0">
                <a:solidFill>
                  <a:schemeClr val="accent1"/>
                </a:solidFill>
              </a:rPr>
              <a:t>Layihənin resursları</a:t>
            </a:r>
            <a:endParaRPr lang="ru-RU" dirty="0">
              <a:solidFill>
                <a:schemeClr val="accent1"/>
              </a:solidFill>
            </a:endParaRPr>
          </a:p>
        </p:txBody>
      </p:sp>
      <p:sp>
        <p:nvSpPr>
          <p:cNvPr id="3" name="Текст 2"/>
          <p:cNvSpPr>
            <a:spLocks noGrp="1"/>
          </p:cNvSpPr>
          <p:nvPr>
            <p:ph type="body" idx="1"/>
          </p:nvPr>
        </p:nvSpPr>
        <p:spPr>
          <a:xfrm>
            <a:off x="381000" y="3200400"/>
            <a:ext cx="8271224" cy="2844708"/>
          </a:xfrm>
        </p:spPr>
        <p:txBody>
          <a:bodyPr/>
          <a:lstStyle/>
          <a:p>
            <a:r>
              <a:rPr lang="ru-RU" sz="900" dirty="0"/>
              <a:t/>
            </a:r>
            <a:br>
              <a:rPr lang="ru-RU" sz="900" dirty="0"/>
            </a:br>
            <a:r>
              <a:rPr lang="az-Latn-AZ" sz="900" dirty="0"/>
              <a:t>               </a:t>
            </a:r>
            <a:endParaRPr lang="ru-RU" dirty="0"/>
          </a:p>
        </p:txBody>
      </p:sp>
      <p:sp>
        <p:nvSpPr>
          <p:cNvPr id="4" name="Прямоугольник 3"/>
          <p:cNvSpPr/>
          <p:nvPr/>
        </p:nvSpPr>
        <p:spPr>
          <a:xfrm>
            <a:off x="381000" y="1524000"/>
            <a:ext cx="8229600" cy="5632311"/>
          </a:xfrm>
          <a:prstGeom prst="rect">
            <a:avLst/>
          </a:prstGeom>
        </p:spPr>
        <p:txBody>
          <a:bodyPr wrap="square">
            <a:spAutoFit/>
          </a:bodyPr>
          <a:lstStyle/>
          <a:p>
            <a:pPr lvl="1"/>
            <a:r>
              <a:rPr lang="az-Latn-AZ" dirty="0" smtClean="0"/>
              <a:t>Layihədə </a:t>
            </a:r>
            <a:r>
              <a:rPr lang="az-Latn-AZ" dirty="0"/>
              <a:t>Bakı şəhərindən və region məktəblərindən 30 müəllim iştirak edir.</a:t>
            </a:r>
          </a:p>
          <a:p>
            <a:pPr lvl="1"/>
            <a:r>
              <a:rPr lang="az-Latn-AZ" dirty="0"/>
              <a:t>Layihəyə dəstək olanlar:</a:t>
            </a:r>
          </a:p>
          <a:p>
            <a:pPr lvl="1"/>
            <a:r>
              <a:rPr lang="az-Latn-AZ" dirty="0"/>
              <a:t>Respublika İnçəsənət Gimnaziyası.</a:t>
            </a:r>
          </a:p>
          <a:p>
            <a:pPr lvl="1"/>
            <a:r>
              <a:rPr lang="az-Latn-AZ" dirty="0"/>
              <a:t>Azərbaycan Xariçi Dillər Universitetinin təhsildə innovasiya kafedrası</a:t>
            </a:r>
          </a:p>
          <a:p>
            <a:pPr lvl="1"/>
            <a:r>
              <a:rPr lang="az-Latn-AZ" dirty="0"/>
              <a:t>Azərbaycan Respublikası Problemlər İnstitutu</a:t>
            </a:r>
          </a:p>
          <a:p>
            <a:pPr lvl="1"/>
            <a:r>
              <a:rPr lang="az-Latn-AZ" dirty="0"/>
              <a:t>«İdrak məktəbi»nin Konstruktiv təlim mərkəzinin əməkdaşları</a:t>
            </a:r>
          </a:p>
          <a:p>
            <a:pPr lvl="1"/>
            <a:r>
              <a:rPr lang="az-Latn-AZ" dirty="0"/>
              <a:t>Türkiyə tərəfindən</a:t>
            </a:r>
          </a:p>
          <a:p>
            <a:pPr lvl="1"/>
            <a:r>
              <a:rPr lang="az-Latn-AZ" dirty="0"/>
              <a:t>Qazilər kolleji  </a:t>
            </a:r>
          </a:p>
          <a:p>
            <a:pPr lvl="1"/>
            <a:endParaRPr lang="az-Latn-AZ" dirty="0"/>
          </a:p>
          <a:p>
            <a:pPr lvl="1"/>
            <a:r>
              <a:rPr lang="ru-RU" dirty="0"/>
              <a:t> </a:t>
            </a:r>
          </a:p>
          <a:p>
            <a:pPr lvl="1"/>
            <a:endParaRPr lang="ru-RU" dirty="0"/>
          </a:p>
          <a:p>
            <a:endParaRPr lang="ru-RU" dirty="0"/>
          </a:p>
        </p:txBody>
      </p:sp>
    </p:spTree>
    <p:extLst>
      <p:ext uri="{BB962C8B-B14F-4D97-AF65-F5344CB8AC3E}">
        <p14:creationId xmlns:p14="http://schemas.microsoft.com/office/powerpoint/2010/main" val="2734804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8183880" cy="1051560"/>
          </a:xfrm>
        </p:spPr>
        <p:txBody>
          <a:bodyPr>
            <a:normAutofit/>
          </a:bodyPr>
          <a:lstStyle/>
          <a:p>
            <a:r>
              <a:rPr lang="az-Latn-AZ" sz="2000" dirty="0" smtClean="0"/>
              <a:t> Azərbaycan- Türkiyə   - YOES layihəsinin məqsədi</a:t>
            </a:r>
            <a:endParaRPr lang="en-US" sz="2000" dirty="0"/>
          </a:p>
        </p:txBody>
      </p:sp>
      <p:sp>
        <p:nvSpPr>
          <p:cNvPr id="3" name="Rectangle 2"/>
          <p:cNvSpPr/>
          <p:nvPr/>
        </p:nvSpPr>
        <p:spPr>
          <a:xfrm>
            <a:off x="533400" y="1676400"/>
            <a:ext cx="8001000" cy="3416320"/>
          </a:xfrm>
          <a:prstGeom prst="rect">
            <a:avLst/>
          </a:prstGeom>
        </p:spPr>
        <p:txBody>
          <a:bodyPr wrap="square">
            <a:spAutoFit/>
          </a:bodyPr>
          <a:lstStyle/>
          <a:p>
            <a:endParaRPr lang="az-Latn-AZ" dirty="0" smtClean="0">
              <a:latin typeface="Times New Roman"/>
              <a:ea typeface="Times New Roman"/>
              <a:cs typeface="Times New Roman"/>
            </a:endParaRPr>
          </a:p>
          <a:p>
            <a:r>
              <a:rPr lang="az-Latn-AZ" dirty="0" smtClean="0">
                <a:latin typeface="Times New Roman"/>
                <a:ea typeface="Times New Roman"/>
                <a:cs typeface="Times New Roman"/>
              </a:rPr>
              <a:t>Layihənin əsas məqsədi  praktiki və elmi əsaslar üzrə  Azərbaycan-Türkiyə yeni ortaq təhsil sistemini  yaratmaqdır.</a:t>
            </a:r>
          </a:p>
          <a:p>
            <a:endParaRPr lang="az-Latn-AZ" dirty="0" smtClean="0">
              <a:latin typeface="Times New Roman"/>
              <a:ea typeface="Times New Roman"/>
              <a:cs typeface="Times New Roman"/>
            </a:endParaRPr>
          </a:p>
          <a:p>
            <a:r>
              <a:rPr lang="az-Latn-AZ" dirty="0" smtClean="0">
                <a:latin typeface="Times New Roman"/>
                <a:ea typeface="Times New Roman"/>
                <a:cs typeface="Times New Roman"/>
              </a:rPr>
              <a:t>Yaradılan ortaq təhsil sisteminin məqsədi hər bir fərdin idrakının inkişaf etdirilməsi və onu ortaq Türk və dünyəvi mədəni və pedaqoji irslər əsasında, öz hüququnu dərk edən , özünüinkişafını bacaran, öz biliyini yaradıcılıqla yeniləşdirən   bir  demokratik şəxsiyyət  kimi yetişdirməkdir.</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183880" cy="676656"/>
          </a:xfrm>
        </p:spPr>
        <p:txBody>
          <a:bodyPr>
            <a:noAutofit/>
          </a:bodyPr>
          <a:lstStyle/>
          <a:p>
            <a:r>
              <a:rPr lang="az-Latn-AZ" sz="2800" dirty="0">
                <a:solidFill>
                  <a:srgbClr val="FF0000"/>
                </a:solidFill>
              </a:rPr>
              <a:t>Azərbaycan- Türkiyə- YOES </a:t>
            </a:r>
            <a:r>
              <a:rPr lang="az-Latn-AZ" sz="2800" dirty="0" smtClean="0">
                <a:solidFill>
                  <a:srgbClr val="FF0000"/>
                </a:solidFill>
              </a:rPr>
              <a:t>layihəsi</a:t>
            </a:r>
            <a:endParaRPr lang="ru-RU" sz="2800" dirty="0"/>
          </a:p>
        </p:txBody>
      </p:sp>
      <p:sp>
        <p:nvSpPr>
          <p:cNvPr id="3" name="Текст 2"/>
          <p:cNvSpPr>
            <a:spLocks noGrp="1"/>
          </p:cNvSpPr>
          <p:nvPr>
            <p:ph type="body" idx="1"/>
          </p:nvPr>
        </p:nvSpPr>
        <p:spPr>
          <a:xfrm>
            <a:off x="609600" y="2057400"/>
            <a:ext cx="8183880" cy="3087624"/>
          </a:xfrm>
        </p:spPr>
        <p:txBody>
          <a:bodyPr>
            <a:normAutofit lnSpcReduction="10000"/>
          </a:bodyPr>
          <a:lstStyle/>
          <a:p>
            <a:pPr lvl="1"/>
            <a:r>
              <a:rPr lang="az-Latn-AZ" sz="2400" dirty="0" smtClean="0">
                <a:latin typeface="Times New Roman" pitchFamily="18" charset="0"/>
                <a:cs typeface="Times New Roman" pitchFamily="18" charset="0"/>
              </a:rPr>
              <a:t>Layihə Bakı ş. «İdrak məktəbi»ndə hazırlanmışdır.</a:t>
            </a:r>
          </a:p>
          <a:p>
            <a:pPr lvl="1"/>
            <a:r>
              <a:rPr lang="az-Latn-AZ" sz="2400" dirty="0" smtClean="0">
                <a:latin typeface="Times New Roman" pitchFamily="18" charset="0"/>
                <a:cs typeface="Times New Roman" pitchFamily="18" charset="0"/>
              </a:rPr>
              <a:t>Layihənin anonsu Ankara </a:t>
            </a:r>
            <a:r>
              <a:rPr lang="az-Latn-AZ" sz="2400" dirty="0">
                <a:latin typeface="Times New Roman" pitchFamily="18" charset="0"/>
                <a:cs typeface="Times New Roman" pitchFamily="18" charset="0"/>
              </a:rPr>
              <a:t>Başöyrətmənlər evi </a:t>
            </a:r>
            <a:r>
              <a:rPr lang="en-US" sz="2400" dirty="0" smtClean="0">
                <a:latin typeface="Times New Roman" pitchFamily="18" charset="0"/>
                <a:cs typeface="Times New Roman" pitchFamily="18" charset="0"/>
              </a:rPr>
              <a:t>FATIH </a:t>
            </a:r>
            <a:r>
              <a:rPr lang="en-US" sz="2400" dirty="0">
                <a:latin typeface="Times New Roman" pitchFamily="18" charset="0"/>
                <a:cs typeface="Times New Roman" pitchFamily="18" charset="0"/>
              </a:rPr>
              <a:t>-2012 </a:t>
            </a:r>
            <a:r>
              <a:rPr lang="az-Latn-AZ" sz="2400" dirty="0" smtClean="0">
                <a:latin typeface="Times New Roman" pitchFamily="18" charset="0"/>
                <a:cs typeface="Times New Roman" pitchFamily="18" charset="0"/>
              </a:rPr>
              <a:t>innovativ müəllimlər forumunda edilmişdir.</a:t>
            </a:r>
          </a:p>
          <a:p>
            <a:pPr lvl="1"/>
            <a:r>
              <a:rPr lang="az-Latn-AZ" sz="2400" dirty="0" smtClean="0">
                <a:latin typeface="Times New Roman" pitchFamily="18" charset="0"/>
                <a:cs typeface="Times New Roman" pitchFamily="18" charset="0"/>
              </a:rPr>
              <a:t>Layihə acıqdır və ona istənilən məktəb, istənilən müəllim qoşula bilər.</a:t>
            </a:r>
          </a:p>
          <a:p>
            <a:pPr lvl="1"/>
            <a:r>
              <a:rPr lang="az-Latn-AZ" sz="2400" dirty="0" smtClean="0">
                <a:latin typeface="Times New Roman" pitchFamily="18" charset="0"/>
                <a:cs typeface="Times New Roman" pitchFamily="18" charset="0"/>
              </a:rPr>
              <a:t>Layihənin müəllifi və rəhbəri:</a:t>
            </a:r>
          </a:p>
          <a:p>
            <a:pPr lvl="1"/>
            <a:r>
              <a:rPr lang="az-Latn-AZ" sz="2400" dirty="0">
                <a:latin typeface="Times New Roman" pitchFamily="18" charset="0"/>
                <a:cs typeface="Times New Roman" pitchFamily="18" charset="0"/>
              </a:rPr>
              <a:t> </a:t>
            </a:r>
            <a:r>
              <a:rPr lang="az-Latn-AZ" sz="2400" dirty="0" smtClean="0">
                <a:latin typeface="Times New Roman" pitchFamily="18" charset="0"/>
                <a:cs typeface="Times New Roman" pitchFamily="18" charset="0"/>
              </a:rPr>
              <a:t>İdrak məktəbinin direktoru</a:t>
            </a:r>
          </a:p>
          <a:p>
            <a:pPr lvl="1"/>
            <a:r>
              <a:rPr lang="az-Latn-AZ" sz="2400" dirty="0" smtClean="0">
                <a:latin typeface="Times New Roman" pitchFamily="18" charset="0"/>
                <a:cs typeface="Times New Roman" pitchFamily="18" charset="0"/>
              </a:rPr>
              <a:t> Fatma xanım Bunyatova</a:t>
            </a:r>
            <a:endParaRPr lang="az-Latn-AZ" sz="2400" dirty="0">
              <a:latin typeface="Times New Roman" pitchFamily="18" charset="0"/>
              <a:cs typeface="Times New Roman" pitchFamily="18" charset="0"/>
            </a:endParaRPr>
          </a:p>
          <a:p>
            <a:pPr lvl="1"/>
            <a:endParaRPr lang="az-Latn-AZ" sz="2400" dirty="0" smtClean="0">
              <a:latin typeface="Times New Roman" pitchFamily="18" charset="0"/>
              <a:cs typeface="Times New Roman" pitchFamily="18" charset="0"/>
            </a:endParaRPr>
          </a:p>
          <a:p>
            <a:endParaRPr lang="az-Latn-AZ" sz="2400" dirty="0" smtClean="0">
              <a:latin typeface="Times New Roman" pitchFamily="18" charset="0"/>
              <a:cs typeface="Times New Roman" pitchFamily="18" charset="0"/>
            </a:endParaRPr>
          </a:p>
          <a:p>
            <a:endParaRPr lang="az-Latn-AZ" sz="2400" dirty="0">
              <a:latin typeface="Times New Roman" pitchFamily="18" charset="0"/>
              <a:cs typeface="Times New Roman" pitchFamily="18" charset="0"/>
            </a:endParaRPr>
          </a:p>
          <a:p>
            <a:endParaRPr lang="az-Latn-AZ" sz="2400" dirty="0" smtClean="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6828602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685800"/>
            <a:ext cx="8183880" cy="1051560"/>
          </a:xfrm>
        </p:spPr>
        <p:txBody>
          <a:bodyPr>
            <a:normAutofit/>
          </a:bodyPr>
          <a:lstStyle/>
          <a:p>
            <a:r>
              <a:rPr lang="az-Latn-AZ" dirty="0" smtClean="0"/>
              <a:t>Əlaqə</a:t>
            </a:r>
            <a:endParaRPr lang="ru-RU" dirty="0"/>
          </a:p>
        </p:txBody>
      </p:sp>
      <p:sp>
        <p:nvSpPr>
          <p:cNvPr id="30723" name="Rectangle 3"/>
          <p:cNvSpPr>
            <a:spLocks noGrp="1" noChangeArrowheads="1"/>
          </p:cNvSpPr>
          <p:nvPr>
            <p:ph idx="1"/>
          </p:nvPr>
        </p:nvSpPr>
        <p:spPr>
          <a:xfrm>
            <a:off x="2133600" y="1828800"/>
            <a:ext cx="6781800" cy="3962400"/>
          </a:xfrm>
        </p:spPr>
        <p:txBody>
          <a:bodyPr>
            <a:normAutofit lnSpcReduction="10000"/>
          </a:bodyPr>
          <a:lstStyle/>
          <a:p>
            <a:pPr marL="347472" lvl="1" indent="0">
              <a:buNone/>
            </a:pPr>
            <a:endParaRPr lang="ru-RU" dirty="0" smtClean="0"/>
          </a:p>
          <a:p>
            <a:pPr marL="347472" lvl="1" indent="0">
              <a:buNone/>
            </a:pPr>
            <a:r>
              <a:rPr lang="az-Latn-AZ" dirty="0" smtClean="0"/>
              <a:t>Əlaqəli şəxs</a:t>
            </a:r>
          </a:p>
          <a:p>
            <a:pPr marL="347472" lvl="1" indent="0">
              <a:buNone/>
            </a:pPr>
            <a:r>
              <a:rPr lang="az-Latn-AZ" dirty="0" smtClean="0"/>
              <a:t>Fatma xanım Bunyatova</a:t>
            </a:r>
          </a:p>
          <a:p>
            <a:pPr marL="347472" lvl="1" indent="0">
              <a:buNone/>
            </a:pPr>
            <a:r>
              <a:rPr lang="az-Latn-AZ" dirty="0" smtClean="0"/>
              <a:t>Bakı, Azadlıq pr.151.a</a:t>
            </a:r>
          </a:p>
          <a:p>
            <a:pPr marL="347472" lvl="1" indent="0">
              <a:buNone/>
            </a:pPr>
            <a:r>
              <a:rPr lang="az-Latn-AZ" dirty="0" smtClean="0"/>
              <a:t>«İdrak məktəbi»</a:t>
            </a:r>
            <a:endParaRPr lang="ru-RU" dirty="0"/>
          </a:p>
          <a:p>
            <a:pPr marL="347472" lvl="1" indent="0">
              <a:buNone/>
            </a:pPr>
            <a:r>
              <a:rPr lang="az-Latn-AZ" dirty="0" smtClean="0"/>
              <a:t>Tel:</a:t>
            </a:r>
            <a:r>
              <a:rPr lang="ru-RU" dirty="0" smtClean="0"/>
              <a:t> </a:t>
            </a:r>
          </a:p>
          <a:p>
            <a:pPr marL="347472" lvl="1" indent="0">
              <a:buNone/>
            </a:pPr>
            <a:r>
              <a:rPr lang="ru-RU" dirty="0" smtClean="0"/>
              <a:t>00994503114956</a:t>
            </a:r>
          </a:p>
          <a:p>
            <a:pPr marL="347472" lvl="1" indent="0">
              <a:buNone/>
            </a:pPr>
            <a:r>
              <a:rPr lang="ru-RU" dirty="0" smtClean="0"/>
              <a:t>00994124415806</a:t>
            </a:r>
          </a:p>
          <a:p>
            <a:pPr marL="347472" lvl="1" indent="0">
              <a:buNone/>
            </a:pPr>
            <a:r>
              <a:rPr lang="az-Latn-AZ" dirty="0" smtClean="0">
                <a:hlinkClick r:id="rId3"/>
              </a:rPr>
              <a:t>Idrakmektebi</a:t>
            </a:r>
            <a:r>
              <a:rPr lang="en-US" dirty="0" smtClean="0">
                <a:hlinkClick r:id="rId3"/>
              </a:rPr>
              <a:t>@rambler.ru</a:t>
            </a:r>
            <a:endParaRPr lang="az-Latn-AZ" dirty="0" smtClean="0"/>
          </a:p>
          <a:p>
            <a:pPr marL="347472" lvl="1" indent="0">
              <a:buNone/>
            </a:pPr>
            <a:r>
              <a:rPr lang="en-US" dirty="0" smtClean="0">
                <a:hlinkClick r:id="rId4"/>
              </a:rPr>
              <a:t>www.idrak-m.com</a:t>
            </a:r>
            <a:endParaRPr lang="az-Latn-AZ" dirty="0" smtClean="0"/>
          </a:p>
          <a:p>
            <a:pPr marL="347472" lvl="1" indent="0">
              <a:buNone/>
            </a:pPr>
            <a:endParaRPr lang="ru-RU"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Текст 2"/>
          <p:cNvSpPr>
            <a:spLocks noGrp="1"/>
          </p:cNvSpPr>
          <p:nvPr>
            <p:ph type="body" idx="1"/>
          </p:nvPr>
        </p:nvSpPr>
        <p:spPr/>
        <p:txBody>
          <a:bodyPr/>
          <a:lstStyle/>
          <a:p>
            <a:endParaRPr lang="ru-RU"/>
          </a:p>
        </p:txBody>
      </p:sp>
    </p:spTree>
    <p:extLst>
      <p:ext uri="{BB962C8B-B14F-4D97-AF65-F5344CB8AC3E}">
        <p14:creationId xmlns:p14="http://schemas.microsoft.com/office/powerpoint/2010/main" val="2884511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612845"/>
            <a:ext cx="8118824" cy="834955"/>
          </a:xfrm>
        </p:spPr>
        <p:txBody>
          <a:bodyPr>
            <a:noAutofit/>
          </a:bodyPr>
          <a:lstStyle/>
          <a:p>
            <a:r>
              <a:rPr lang="az-Latn-AZ" sz="2800" dirty="0" smtClean="0">
                <a:solidFill>
                  <a:srgbClr val="FF0000"/>
                </a:solidFill>
                <a:latin typeface="Times New Roman" pitchFamily="18" charset="0"/>
                <a:cs typeface="Times New Roman" pitchFamily="18" charset="0"/>
              </a:rPr>
              <a:t>Azərbaycan- Türkiyə- YOES layihəsinin başqa layihələrlə əlaqəsi</a:t>
            </a:r>
            <a:endParaRPr lang="ru-RU" sz="2800" dirty="0">
              <a:solidFill>
                <a:srgbClr val="FF0000"/>
              </a:solidFill>
              <a:latin typeface="Times New Roman" pitchFamily="18" charset="0"/>
              <a:cs typeface="Times New Roman" pitchFamily="18" charset="0"/>
            </a:endParaRPr>
          </a:p>
        </p:txBody>
      </p:sp>
      <p:sp>
        <p:nvSpPr>
          <p:cNvPr id="3" name="Текст 2"/>
          <p:cNvSpPr>
            <a:spLocks noGrp="1"/>
          </p:cNvSpPr>
          <p:nvPr>
            <p:ph type="body" idx="1"/>
          </p:nvPr>
        </p:nvSpPr>
        <p:spPr>
          <a:xfrm>
            <a:off x="762000" y="1752600"/>
            <a:ext cx="7356824" cy="4368708"/>
          </a:xfrm>
        </p:spPr>
        <p:txBody>
          <a:bodyPr>
            <a:normAutofit/>
          </a:bodyPr>
          <a:lstStyle/>
          <a:p>
            <a:pPr marL="342900" marR="0" lvl="0" indent="-342900" fontAlgn="ctr">
              <a:lnSpc>
                <a:spcPct val="115000"/>
              </a:lnSpc>
              <a:buSzPts val="1000"/>
              <a:buFont typeface="Symbol"/>
              <a:buChar char=""/>
              <a:tabLst>
                <a:tab pos="457200" algn="l"/>
              </a:tabLst>
            </a:pPr>
            <a:endParaRPr lang="en-US" sz="2000" dirty="0" smtClean="0">
              <a:solidFill>
                <a:schemeClr val="tx1"/>
              </a:solidFill>
              <a:latin typeface="Times New Roman"/>
              <a:cs typeface="Times New Roman"/>
            </a:endParaRPr>
          </a:p>
          <a:p>
            <a:pPr marL="342900" marR="0" lvl="0" indent="-342900" fontAlgn="ctr">
              <a:lnSpc>
                <a:spcPct val="115000"/>
              </a:lnSpc>
              <a:buSzPts val="1000"/>
              <a:buFont typeface="Symbol"/>
              <a:buChar char=""/>
              <a:tabLst>
                <a:tab pos="457200" algn="l"/>
              </a:tabLst>
            </a:pPr>
            <a:r>
              <a:rPr lang="az-Latn-AZ" sz="2000" dirty="0" smtClean="0">
                <a:solidFill>
                  <a:schemeClr val="tx1"/>
                </a:solidFill>
                <a:latin typeface="Times New Roman"/>
                <a:cs typeface="Times New Roman"/>
              </a:rPr>
              <a:t>Bu layihə </a:t>
            </a:r>
            <a:r>
              <a:rPr lang="en-US" sz="2000" dirty="0" smtClean="0">
                <a:solidFill>
                  <a:schemeClr val="tx1"/>
                </a:solidFill>
                <a:latin typeface="Times New Roman"/>
                <a:ea typeface="Times New Roman"/>
                <a:cs typeface="Times New Roman"/>
              </a:rPr>
              <a:t>“FATIH”</a:t>
            </a:r>
            <a:r>
              <a:rPr lang="ru-RU" sz="2000" dirty="0" smtClean="0">
                <a:solidFill>
                  <a:schemeClr val="tx1"/>
                </a:solidFill>
                <a:latin typeface="Times New Roman"/>
                <a:ea typeface="Times New Roman"/>
                <a:cs typeface="Times New Roman"/>
              </a:rPr>
              <a:t>,</a:t>
            </a:r>
            <a:r>
              <a:rPr lang="en-US" sz="2000" dirty="0" smtClean="0">
                <a:solidFill>
                  <a:schemeClr val="tx1"/>
                </a:solidFill>
                <a:latin typeface="Times New Roman"/>
                <a:ea typeface="Times New Roman"/>
                <a:cs typeface="Times New Roman"/>
              </a:rPr>
              <a:t> “INTEL”</a:t>
            </a:r>
            <a:r>
              <a:rPr lang="ru-RU" sz="2000" dirty="0" smtClean="0">
                <a:solidFill>
                  <a:schemeClr val="tx1"/>
                </a:solidFill>
                <a:latin typeface="Times New Roman"/>
                <a:ea typeface="Times New Roman"/>
                <a:cs typeface="Times New Roman"/>
              </a:rPr>
              <a:t> </a:t>
            </a:r>
            <a:r>
              <a:rPr lang="en-US" sz="2000" dirty="0" smtClean="0">
                <a:solidFill>
                  <a:schemeClr val="tx1"/>
                </a:solidFill>
                <a:latin typeface="Times New Roman"/>
                <a:ea typeface="Times New Roman"/>
                <a:cs typeface="Times New Roman"/>
              </a:rPr>
              <a:t>“MADAT”</a:t>
            </a:r>
            <a:r>
              <a:rPr lang="ru-RU" sz="2000" dirty="0" smtClean="0">
                <a:solidFill>
                  <a:schemeClr val="tx1"/>
                </a:solidFill>
                <a:latin typeface="Times New Roman"/>
                <a:ea typeface="Times New Roman"/>
                <a:cs typeface="Times New Roman"/>
              </a:rPr>
              <a:t>, </a:t>
            </a:r>
            <a:r>
              <a:rPr lang="az-Latn-AZ" sz="2000" dirty="0" smtClean="0">
                <a:solidFill>
                  <a:schemeClr val="tx1"/>
                </a:solidFill>
                <a:latin typeface="Times New Roman"/>
                <a:ea typeface="Times New Roman"/>
                <a:cs typeface="Times New Roman"/>
              </a:rPr>
              <a:t> Azərbaycan və Türkiyə təhsil standartları olan Kurikulumla əlaqəlidir. </a:t>
            </a:r>
          </a:p>
          <a:p>
            <a:pPr marL="342900" marR="0" lvl="0" indent="-342900" fontAlgn="ctr">
              <a:lnSpc>
                <a:spcPct val="115000"/>
              </a:lnSpc>
              <a:buSzPts val="1000"/>
              <a:buFont typeface="Symbol"/>
              <a:buChar char=""/>
              <a:tabLst>
                <a:tab pos="457200" algn="l"/>
              </a:tabLst>
            </a:pPr>
            <a:r>
              <a:rPr lang="az-Latn-AZ" sz="2000" dirty="0" smtClean="0">
                <a:solidFill>
                  <a:schemeClr val="tx1"/>
                </a:solidFill>
                <a:latin typeface="Times New Roman"/>
                <a:ea typeface="Times New Roman"/>
                <a:cs typeface="Times New Roman"/>
              </a:rPr>
              <a:t>Layihə Təhsilin standartı olan Kurikulumun  inkişafına, ona yeni bir  texnoloji yanaşma verilməsinə istiqamətlənmişdi.</a:t>
            </a:r>
          </a:p>
          <a:p>
            <a:pPr marL="342900" marR="0" lvl="0" indent="-342900" fontAlgn="ctr">
              <a:lnSpc>
                <a:spcPct val="115000"/>
              </a:lnSpc>
              <a:buSzPts val="1000"/>
              <a:buFont typeface="Symbol"/>
              <a:buChar char=""/>
              <a:tabLst>
                <a:tab pos="457200" algn="l"/>
              </a:tabLst>
            </a:pPr>
            <a:r>
              <a:rPr lang="az-Latn-AZ" sz="2000" dirty="0" smtClean="0">
                <a:solidFill>
                  <a:schemeClr val="tx1"/>
                </a:solidFill>
                <a:latin typeface="Times New Roman"/>
                <a:ea typeface="Times New Roman"/>
                <a:cs typeface="Times New Roman"/>
              </a:rPr>
              <a:t>Bu layihəni həyata kecirmək ücün “2012-2014 tədris ili ərzində  Azərbaycan və Türkiyə  tərəflərindən  tərkibi 40  müəllim olan bir komanda yaradılaçaqdır.</a:t>
            </a:r>
            <a:endParaRPr lang="ru-RU" sz="2000" dirty="0">
              <a:solidFill>
                <a:schemeClr val="tx1"/>
              </a:solidFill>
            </a:endParaRPr>
          </a:p>
        </p:txBody>
      </p:sp>
    </p:spTree>
    <p:extLst>
      <p:ext uri="{BB962C8B-B14F-4D97-AF65-F5344CB8AC3E}">
        <p14:creationId xmlns:p14="http://schemas.microsoft.com/office/powerpoint/2010/main" val="2120687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183880" cy="1051560"/>
          </a:xfrm>
        </p:spPr>
        <p:txBody>
          <a:bodyPr>
            <a:normAutofit fontScale="90000"/>
          </a:bodyPr>
          <a:lstStyle/>
          <a:p>
            <a:r>
              <a:rPr lang="az-Latn-AZ" dirty="0" smtClean="0"/>
              <a:t>Azərbaycan- Türkiyə- YOES layihəsinin elmi əsasları</a:t>
            </a:r>
            <a:endParaRPr lang="en-US" dirty="0"/>
          </a:p>
        </p:txBody>
      </p:sp>
      <p:sp>
        <p:nvSpPr>
          <p:cNvPr id="4" name="Rectangle 3"/>
          <p:cNvSpPr/>
          <p:nvPr/>
        </p:nvSpPr>
        <p:spPr>
          <a:xfrm>
            <a:off x="838200" y="1676400"/>
            <a:ext cx="7315200" cy="4708981"/>
          </a:xfrm>
          <a:prstGeom prst="rect">
            <a:avLst/>
          </a:prstGeom>
        </p:spPr>
        <p:txBody>
          <a:bodyPr wrap="square">
            <a:spAutoFit/>
          </a:bodyPr>
          <a:lstStyle/>
          <a:p>
            <a:r>
              <a:rPr lang="az-Latn-AZ" sz="2000" dirty="0" smtClean="0"/>
              <a:t>Yeni ortaq təhsil sistemi  üc koqnitiv (dərk etmə) əsaları üzərində qurulacaqdır.</a:t>
            </a:r>
            <a:endParaRPr lang="en-US" sz="2000" dirty="0" smtClean="0"/>
          </a:p>
          <a:p>
            <a:endParaRPr lang="az-Latn-AZ" sz="2000" dirty="0" smtClean="0"/>
          </a:p>
          <a:p>
            <a:r>
              <a:rPr lang="az-Latn-AZ" sz="2000" dirty="0" smtClean="0"/>
              <a:t>    1.Fənn biliklərinin formal-məntiqi və qeyri səlist modelləşdiril</a:t>
            </a:r>
            <a:r>
              <a:rPr lang="en-US" sz="2000" dirty="0" smtClean="0"/>
              <a:t>m</a:t>
            </a:r>
            <a:r>
              <a:rPr lang="az-Latn-AZ" sz="2000" dirty="0" smtClean="0"/>
              <a:t>ə</a:t>
            </a:r>
            <a:r>
              <a:rPr lang="en-US" sz="2000" dirty="0" err="1" smtClean="0"/>
              <a:t>si</a:t>
            </a:r>
            <a:r>
              <a:rPr lang="az-Latn-AZ" sz="2000" dirty="0" smtClean="0"/>
              <a:t>.</a:t>
            </a:r>
            <a:r>
              <a:rPr lang="ru-RU" sz="2000" dirty="0" smtClean="0"/>
              <a:t> </a:t>
            </a:r>
            <a:r>
              <a:rPr lang="az-Latn-AZ" sz="2000" dirty="0" smtClean="0"/>
              <a:t>Bu biliklərin məntiqlə  yeni strukturda  qurulması deməkdir.</a:t>
            </a:r>
            <a:endParaRPr lang="ru-RU" sz="2000" dirty="0" smtClean="0"/>
          </a:p>
          <a:p>
            <a:pPr lvl="0"/>
            <a:endParaRPr lang="ru-RU" sz="2000" dirty="0" smtClean="0"/>
          </a:p>
          <a:p>
            <a:pPr lvl="0"/>
            <a:r>
              <a:rPr lang="ru-RU" sz="2000" dirty="0" smtClean="0"/>
              <a:t>    2.</a:t>
            </a:r>
            <a:r>
              <a:rPr lang="az-Latn-AZ" sz="2000" dirty="0" smtClean="0"/>
              <a:t>Təlim prosesində koqnitiv pedaqoji texnologiyalardan  istifadə edilməsi. Bu koqnitiv təlim prosesinin yaradılması deməkdir.</a:t>
            </a:r>
            <a:endParaRPr lang="en-US" sz="2000" dirty="0" smtClean="0"/>
          </a:p>
          <a:p>
            <a:pPr lvl="0"/>
            <a:endParaRPr lang="az-Latn-AZ" sz="2000" dirty="0" smtClean="0"/>
          </a:p>
          <a:p>
            <a:pPr lvl="0"/>
            <a:r>
              <a:rPr lang="en-US" sz="2000" dirty="0" smtClean="0"/>
              <a:t>    </a:t>
            </a:r>
            <a:r>
              <a:rPr lang="az-Latn-AZ" sz="2000" dirty="0" smtClean="0"/>
              <a:t>3. Şagirdlərin dərk etmə bacarıqlarının inkişafı ücün yeni koqnitiv tapşırıqların yaradılması. Bu məntiqi təfəkkürün inkişafı mexanizmi deməkdir.</a:t>
            </a:r>
            <a:endParaRPr lang="ru-RU" sz="2000" dirty="0" smtClean="0"/>
          </a:p>
          <a:p>
            <a:pPr lvl="0" fontAlgn="ctr"/>
            <a:r>
              <a:rPr lang="ru-RU" sz="2000" dirty="0" smtClean="0"/>
              <a:t>    </a:t>
            </a:r>
          </a:p>
          <a:p>
            <a:endParaRPr lang="ru-RU"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33400"/>
            <a:ext cx="8183880" cy="676656"/>
          </a:xfrm>
        </p:spPr>
        <p:txBody>
          <a:bodyPr>
            <a:normAutofit fontScale="90000"/>
          </a:bodyPr>
          <a:lstStyle/>
          <a:p>
            <a:r>
              <a:rPr lang="az-Latn-AZ" sz="2800" b="1" dirty="0">
                <a:solidFill>
                  <a:srgbClr val="FF0000"/>
                </a:solidFill>
                <a:latin typeface="Times New Roman" pitchFamily="18" charset="0"/>
                <a:cs typeface="Times New Roman" pitchFamily="18" charset="0"/>
              </a:rPr>
              <a:t>Azərbaycan- Türkiyə- YOES layihəsinin elmi əsasları</a:t>
            </a:r>
            <a:endParaRPr lang="ru-RU" sz="2800" b="1" dirty="0">
              <a:solidFill>
                <a:srgbClr val="FF0000"/>
              </a:solidFill>
              <a:latin typeface="Times New Roman" pitchFamily="18" charset="0"/>
              <a:cs typeface="Times New Roman" pitchFamily="18" charset="0"/>
            </a:endParaRPr>
          </a:p>
        </p:txBody>
      </p:sp>
      <p:sp>
        <p:nvSpPr>
          <p:cNvPr id="3" name="Текст 2"/>
          <p:cNvSpPr>
            <a:spLocks noGrp="1"/>
          </p:cNvSpPr>
          <p:nvPr>
            <p:ph type="body" idx="1"/>
          </p:nvPr>
        </p:nvSpPr>
        <p:spPr>
          <a:xfrm>
            <a:off x="762000" y="2057400"/>
            <a:ext cx="8031480" cy="3352800"/>
          </a:xfrm>
        </p:spPr>
        <p:txBody>
          <a:bodyPr>
            <a:noAutofit/>
          </a:bodyPr>
          <a:lstStyle/>
          <a:p>
            <a:r>
              <a:rPr lang="az-Latn-AZ" sz="2400" dirty="0" smtClean="0">
                <a:solidFill>
                  <a:schemeClr val="tx1"/>
                </a:solidFill>
              </a:rPr>
              <a:t>    1.Fənn </a:t>
            </a:r>
            <a:r>
              <a:rPr lang="az-Latn-AZ" sz="2400" dirty="0" smtClean="0">
                <a:solidFill>
                  <a:schemeClr val="tx1"/>
                </a:solidFill>
              </a:rPr>
              <a:t>bilikləri Piajenin dərk etmə nəzəriyyəsi və Zadənin  qeyri - səlis məntiqi əsasında yaradılan texnologiya əsasında  şagirdin düşüncə modelinə uyğun eyni kökdə modelləşdiriləcək.</a:t>
            </a:r>
          </a:p>
          <a:p>
            <a:endParaRPr lang="az-Latn-AZ" sz="2400" dirty="0" smtClean="0">
              <a:solidFill>
                <a:schemeClr val="tx1"/>
              </a:solidFill>
            </a:endParaRPr>
          </a:p>
          <a:p>
            <a:endParaRPr lang="az-Latn-AZ" sz="2400" dirty="0" smtClean="0">
              <a:solidFill>
                <a:schemeClr val="tx1"/>
              </a:solidFill>
            </a:endParaRPr>
          </a:p>
          <a:p>
            <a:r>
              <a:rPr lang="ru-RU" sz="2400" dirty="0" smtClean="0">
                <a:solidFill>
                  <a:schemeClr val="tx1"/>
                </a:solidFill>
              </a:rPr>
              <a:t> </a:t>
            </a:r>
            <a:r>
              <a:rPr lang="az-Latn-AZ" sz="2400" dirty="0" smtClean="0">
                <a:solidFill>
                  <a:schemeClr val="tx1"/>
                </a:solidFill>
              </a:rPr>
              <a:t>Bu fənn biliklərinin məntiqlə  yeni strukturda  qurulması olur.</a:t>
            </a:r>
            <a:r>
              <a:rPr lang="en-US" sz="2400" dirty="0"/>
              <a:t>  “</a:t>
            </a:r>
            <a:r>
              <a:rPr lang="en-US" sz="2400" b="1" dirty="0" err="1"/>
              <a:t>İntellegent</a:t>
            </a:r>
            <a:r>
              <a:rPr lang="en-US" sz="2400" b="1" dirty="0"/>
              <a:t> </a:t>
            </a:r>
            <a:r>
              <a:rPr lang="en-US" sz="2400" b="1" dirty="0" err="1"/>
              <a:t>Sistems</a:t>
            </a:r>
            <a:r>
              <a:rPr lang="en-US" sz="2400" b="1" dirty="0"/>
              <a:t>”</a:t>
            </a:r>
            <a:endParaRPr lang="az-Latn-AZ" sz="2400" dirty="0" smtClean="0">
              <a:solidFill>
                <a:schemeClr val="tx1"/>
              </a:solidFill>
            </a:endParaRPr>
          </a:p>
          <a:p>
            <a:r>
              <a:rPr lang="en-US" sz="2400" u="sng" dirty="0">
                <a:latin typeface="Times New Roman" pitchFamily="18" charset="0"/>
                <a:cs typeface="Times New Roman" pitchFamily="18" charset="0"/>
                <a:hlinkClick r:id="rId2"/>
              </a:rPr>
              <a:t>http://www.intechopen.com/articles/show/title/logic-of-integrity-fuzzy-logic-and-knowledge-modeling-for-machine-education</a:t>
            </a:r>
            <a:r>
              <a:rPr lang="en-US" sz="2400" dirty="0"/>
              <a:t>  </a:t>
            </a:r>
            <a:endParaRPr lang="ru-RU" sz="2400" dirty="0">
              <a:solidFill>
                <a:schemeClr val="tx1"/>
              </a:solidFill>
            </a:endParaRPr>
          </a:p>
        </p:txBody>
      </p:sp>
    </p:spTree>
    <p:extLst>
      <p:ext uri="{BB962C8B-B14F-4D97-AF65-F5344CB8AC3E}">
        <p14:creationId xmlns:p14="http://schemas.microsoft.com/office/powerpoint/2010/main" val="1141318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533400"/>
            <a:ext cx="8183880" cy="676656"/>
          </a:xfrm>
        </p:spPr>
        <p:txBody>
          <a:bodyPr>
            <a:noAutofit/>
          </a:bodyPr>
          <a:lstStyle/>
          <a:p>
            <a:pPr marL="0" indent="0"/>
            <a:r>
              <a:rPr lang="ru-RU" sz="2400" dirty="0">
                <a:solidFill>
                  <a:srgbClr val="FF0000"/>
                </a:solidFill>
              </a:rPr>
              <a:t> </a:t>
            </a:r>
            <a:br>
              <a:rPr lang="ru-RU" sz="2400" dirty="0">
                <a:solidFill>
                  <a:srgbClr val="FF0000"/>
                </a:solidFill>
              </a:rPr>
            </a:br>
            <a:r>
              <a:rPr lang="az-Latn-AZ" sz="2400" dirty="0">
                <a:solidFill>
                  <a:srgbClr val="FF0000"/>
                </a:solidFill>
              </a:rPr>
              <a:t/>
            </a:r>
            <a:br>
              <a:rPr lang="az-Latn-AZ" sz="2400" dirty="0">
                <a:solidFill>
                  <a:srgbClr val="FF0000"/>
                </a:solidFill>
              </a:rPr>
            </a:br>
            <a:r>
              <a:rPr lang="az-Latn-AZ" sz="2400" dirty="0">
                <a:solidFill>
                  <a:srgbClr val="FF0000"/>
                </a:solidFill>
              </a:rPr>
              <a:t>         Fənn biliklərin modelləşdirilməsii</a:t>
            </a:r>
            <a:endParaRPr lang="ru-RU" sz="2400" dirty="0">
              <a:solidFill>
                <a:srgbClr val="FF0000"/>
              </a:solidFill>
            </a:endParaRPr>
          </a:p>
        </p:txBody>
      </p:sp>
      <p:sp>
        <p:nvSpPr>
          <p:cNvPr id="3" name="Текст 2"/>
          <p:cNvSpPr>
            <a:spLocks noGrp="1"/>
          </p:cNvSpPr>
          <p:nvPr>
            <p:ph type="body" idx="1"/>
          </p:nvPr>
        </p:nvSpPr>
        <p:spPr>
          <a:xfrm>
            <a:off x="533400" y="1600200"/>
            <a:ext cx="8412480" cy="4191000"/>
          </a:xfrm>
        </p:spPr>
        <p:txBody>
          <a:bodyPr>
            <a:noAutofit/>
          </a:bodyPr>
          <a:lstStyle/>
          <a:p>
            <a:r>
              <a:rPr lang="ru-RU" sz="2000" dirty="0">
                <a:solidFill>
                  <a:schemeClr val="tx1"/>
                </a:solidFill>
                <a:latin typeface="Times New Roman" pitchFamily="18" charset="0"/>
                <a:cs typeface="Times New Roman" pitchFamily="18" charset="0"/>
              </a:rPr>
              <a:t> </a:t>
            </a:r>
          </a:p>
          <a:p>
            <a:r>
              <a:rPr lang="az-Latn-AZ" sz="2000" dirty="0">
                <a:solidFill>
                  <a:schemeClr val="tx1"/>
                </a:solidFill>
                <a:latin typeface="Times New Roman" pitchFamily="18" charset="0"/>
                <a:cs typeface="Times New Roman" pitchFamily="18" charset="0"/>
              </a:rPr>
              <a:t>`Bu günə qədər fənn biliklərinə  didaktik vahidlər kimi  baxılır.</a:t>
            </a:r>
          </a:p>
          <a:p>
            <a:r>
              <a:rPr lang="az-Latn-AZ" sz="2000" dirty="0">
                <a:solidFill>
                  <a:schemeClr val="tx1"/>
                </a:solidFill>
                <a:latin typeface="Times New Roman" pitchFamily="18" charset="0"/>
                <a:cs typeface="Times New Roman" pitchFamily="18" charset="0"/>
              </a:rPr>
              <a:t>Bu biliklə diskret , bir-birindən əlaqəsiz halda öyrənilir. Bu  yanaşma bir biririndən </a:t>
            </a:r>
            <a:r>
              <a:rPr lang="az-Latn-AZ" sz="2000" dirty="0" smtClean="0">
                <a:solidFill>
                  <a:schemeClr val="tx1"/>
                </a:solidFill>
                <a:latin typeface="Times New Roman" pitchFamily="18" charset="0"/>
                <a:cs typeface="Times New Roman" pitchFamily="18" charset="0"/>
              </a:rPr>
              <a:t>əlaqəsiz, sistemsiz </a:t>
            </a:r>
            <a:r>
              <a:rPr lang="az-Latn-AZ" sz="2000" dirty="0">
                <a:solidFill>
                  <a:schemeClr val="tx1"/>
                </a:solidFill>
                <a:latin typeface="Times New Roman" pitchFamily="18" charset="0"/>
                <a:cs typeface="Times New Roman" pitchFamily="18" charset="0"/>
              </a:rPr>
              <a:t>biliklər yaradır. </a:t>
            </a:r>
          </a:p>
          <a:p>
            <a:endParaRPr lang="az-Latn-AZ" sz="2000" dirty="0">
              <a:solidFill>
                <a:schemeClr val="tx1"/>
              </a:solidFill>
              <a:latin typeface="Times New Roman" pitchFamily="18" charset="0"/>
              <a:cs typeface="Times New Roman" pitchFamily="18" charset="0"/>
            </a:endParaRPr>
          </a:p>
          <a:p>
            <a:r>
              <a:rPr lang="az-Latn-AZ" sz="2000" dirty="0">
                <a:solidFill>
                  <a:schemeClr val="tx1"/>
                </a:solidFill>
                <a:latin typeface="Times New Roman" pitchFamily="18" charset="0"/>
                <a:cs typeface="Times New Roman" pitchFamily="18" charset="0"/>
              </a:rPr>
              <a:t>Yeni  ortaq təlim sistemində biliklərə bir struktur kimi baxılır. Bu biliklər Piajenin tamlıq məntiqi və Zadənin qeyri səlis məntiqinin  alətləri əsasında modelləşdiriləcəklər. Bu modeldə biliklər idrakın strukturlarının inkişafına izomorf olaraq qurulur.</a:t>
            </a:r>
          </a:p>
          <a:p>
            <a:endParaRPr lang="az-Latn-AZ" sz="2000" dirty="0">
              <a:solidFill>
                <a:schemeClr val="tx1"/>
              </a:solidFill>
              <a:latin typeface="Times New Roman" pitchFamily="18" charset="0"/>
              <a:cs typeface="Times New Roman" pitchFamily="18" charset="0"/>
            </a:endParaRPr>
          </a:p>
          <a:p>
            <a:r>
              <a:rPr lang="az-Latn-AZ" sz="2000" dirty="0" smtClean="0">
                <a:solidFill>
                  <a:schemeClr val="tx1"/>
                </a:solidFill>
                <a:latin typeface="Times New Roman" pitchFamily="18" charset="0"/>
                <a:cs typeface="Times New Roman" pitchFamily="18" charset="0"/>
              </a:rPr>
              <a:t>fənn </a:t>
            </a:r>
            <a:r>
              <a:rPr lang="az-Latn-AZ" sz="2000" dirty="0">
                <a:solidFill>
                  <a:schemeClr val="tx1"/>
                </a:solidFill>
                <a:latin typeface="Times New Roman" pitchFamily="18" charset="0"/>
                <a:cs typeface="Times New Roman" pitchFamily="18" charset="0"/>
              </a:rPr>
              <a:t>biliklərinin  proqramının yeni struktur </a:t>
            </a:r>
            <a:r>
              <a:rPr lang="az-Latn-AZ" sz="2000" dirty="0" smtClean="0">
                <a:solidFill>
                  <a:schemeClr val="tx1"/>
                </a:solidFill>
                <a:latin typeface="Times New Roman" pitchFamily="18" charset="0"/>
                <a:cs typeface="Times New Roman" pitchFamily="18" charset="0"/>
              </a:rPr>
              <a:t>modeli  </a:t>
            </a:r>
            <a:r>
              <a:rPr lang="az-Latn-AZ" sz="2000" dirty="0">
                <a:solidFill>
                  <a:schemeClr val="tx1"/>
                </a:solidFill>
                <a:latin typeface="Times New Roman" pitchFamily="18" charset="0"/>
                <a:cs typeface="Times New Roman" pitchFamily="18" charset="0"/>
              </a:rPr>
              <a:t>-  </a:t>
            </a:r>
            <a:r>
              <a:rPr lang="az-Latn-AZ" sz="2000" dirty="0" smtClean="0">
                <a:solidFill>
                  <a:schemeClr val="tx1"/>
                </a:solidFill>
                <a:latin typeface="Times New Roman" pitchFamily="18" charset="0"/>
                <a:cs typeface="Times New Roman" pitchFamily="18" charset="0"/>
              </a:rPr>
              <a:t>yaradılacaq</a:t>
            </a:r>
            <a:endParaRPr lang="az-Latn-AZ" sz="2000" dirty="0">
              <a:solidFill>
                <a:schemeClr val="tx1"/>
              </a:solidFill>
              <a:latin typeface="Times New Roman" pitchFamily="18" charset="0"/>
              <a:cs typeface="Times New Roman" pitchFamily="18" charset="0"/>
            </a:endParaRPr>
          </a:p>
          <a:p>
            <a:r>
              <a:rPr lang="az-Latn-AZ" sz="2000" dirty="0">
                <a:solidFill>
                  <a:schemeClr val="tx1"/>
                </a:solidFill>
                <a:latin typeface="Times New Roman" pitchFamily="18" charset="0"/>
                <a:cs typeface="Times New Roman" pitchFamily="18" charset="0"/>
              </a:rPr>
              <a:t>və onun əsasında ayrı-ayrı fənn biliklərinin nano-struktur </a:t>
            </a:r>
            <a:r>
              <a:rPr lang="az-Latn-AZ" sz="2000" dirty="0" smtClean="0">
                <a:solidFill>
                  <a:schemeClr val="tx1"/>
                </a:solidFill>
                <a:latin typeface="Times New Roman" pitchFamily="18" charset="0"/>
                <a:cs typeface="Times New Roman" pitchFamily="18" charset="0"/>
              </a:rPr>
              <a:t>modeli qurulacaq</a:t>
            </a:r>
            <a:r>
              <a:rPr lang="ru-RU" sz="2000" dirty="0" smtClean="0">
                <a:solidFill>
                  <a:schemeClr val="tx1"/>
                </a:solidFill>
                <a:latin typeface="Times New Roman" pitchFamily="18" charset="0"/>
                <a:cs typeface="Times New Roman" pitchFamily="18" charset="0"/>
              </a:rPr>
              <a:t>.</a:t>
            </a:r>
            <a:endParaRPr lang="ru-RU" sz="2000" dirty="0">
              <a:solidFill>
                <a:schemeClr val="tx1"/>
              </a:solidFill>
              <a:latin typeface="Times New Roman" pitchFamily="18" charset="0"/>
              <a:cs typeface="Times New Roman" pitchFamily="18" charset="0"/>
            </a:endParaRPr>
          </a:p>
          <a:p>
            <a:pPr lvl="0" fontAlgn="ctr"/>
            <a:r>
              <a:rPr lang="ru-RU" sz="2000" dirty="0">
                <a:solidFill>
                  <a:schemeClr val="tx1"/>
                </a:solidFill>
                <a:latin typeface="Times New Roman" pitchFamily="18" charset="0"/>
                <a:cs typeface="Times New Roman" pitchFamily="18" charset="0"/>
              </a:rPr>
              <a:t>.</a:t>
            </a:r>
          </a:p>
          <a:p>
            <a:r>
              <a:rPr lang="en-US" sz="2000" dirty="0">
                <a:hlinkClick r:id="rId2"/>
              </a:rPr>
              <a:t>http://www.idrak-m.com/?p=2601</a:t>
            </a:r>
            <a:endParaRPr lang="ru-RU" sz="2000" dirty="0">
              <a:solidFill>
                <a:schemeClr val="tx1"/>
              </a:solidFill>
              <a:latin typeface="Times New Roman" pitchFamily="18" charset="0"/>
              <a:cs typeface="Times New Roman" pitchFamily="18" charset="0"/>
            </a:endParaRPr>
          </a:p>
          <a:p>
            <a:endParaRPr lang="ru-RU" sz="2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712205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2930" y="457200"/>
            <a:ext cx="8183880" cy="1051560"/>
          </a:xfrm>
        </p:spPr>
        <p:txBody>
          <a:bodyPr>
            <a:normAutofit fontScale="90000"/>
          </a:bodyPr>
          <a:lstStyle/>
          <a:p>
            <a:pPr lvl="0"/>
            <a:r>
              <a:rPr lang="az-Latn-AZ" sz="2400" dirty="0"/>
              <a:t/>
            </a:r>
            <a:br>
              <a:rPr lang="az-Latn-AZ" sz="2400" dirty="0"/>
            </a:br>
            <a:r>
              <a:rPr lang="az-Latn-AZ" sz="2400" dirty="0"/>
              <a:t>         </a:t>
            </a:r>
            <a:r>
              <a:rPr lang="en-US" sz="2400" dirty="0"/>
              <a:t/>
            </a:r>
            <a:br>
              <a:rPr lang="en-US" sz="2400" dirty="0"/>
            </a:br>
            <a:endParaRPr lang="en-US" sz="2400" dirty="0"/>
          </a:p>
        </p:txBody>
      </p:sp>
      <p:sp>
        <p:nvSpPr>
          <p:cNvPr id="3" name="Title 1"/>
          <p:cNvSpPr txBox="1">
            <a:spLocks/>
          </p:cNvSpPr>
          <p:nvPr/>
        </p:nvSpPr>
        <p:spPr>
          <a:xfrm>
            <a:off x="457200" y="609600"/>
            <a:ext cx="8183880" cy="1051560"/>
          </a:xfrm>
          <a:prstGeom prst="rect">
            <a:avLst/>
          </a:prstGeom>
        </p:spPr>
        <p:txBody>
          <a:bodyPr vert="horz" anchor="b">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az-Latn-AZ" b="1" dirty="0" smtClean="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rPr>
              <a:t>     </a:t>
            </a:r>
            <a:r>
              <a:rPr lang="az-Latn-AZ" b="1" dirty="0" smtClean="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rPr>
              <a:t>2. </a:t>
            </a:r>
            <a:r>
              <a:rPr lang="az-Latn-AZ" b="1" dirty="0" smtClean="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rPr>
              <a:t>K</a:t>
            </a:r>
            <a:r>
              <a:rPr kumimoji="0" lang="az-Latn-AZ" sz="2400" b="1" i="0" u="none" strike="noStrike" kern="1200" cap="none" spc="0" normalizeH="0" baseline="0" noProof="0" dirty="0" smtClean="0">
                <a:ln>
                  <a:noFill/>
                </a:ln>
                <a:solidFill>
                  <a:schemeClr val="accent1">
                    <a:tint val="88000"/>
                    <a:satMod val="150000"/>
                  </a:schemeClr>
                </a:solidFill>
                <a:effectLst>
                  <a:outerShdw blurRad="53975" dist="22860" dir="5400000" algn="tl" rotWithShape="0">
                    <a:srgbClr val="000000">
                      <a:alpha val="55000"/>
                    </a:srgbClr>
                  </a:outerShdw>
                </a:effectLst>
                <a:uLnTx/>
                <a:uFillTx/>
                <a:latin typeface="+mj-lt"/>
                <a:ea typeface="+mj-ea"/>
                <a:cs typeface="+mj-cs"/>
              </a:rPr>
              <a:t>oqnitiv pedaqoji texnologiyalar</a:t>
            </a:r>
            <a:br>
              <a:rPr kumimoji="0" lang="az-Latn-AZ" sz="2400" b="1" i="0" u="none" strike="noStrike" kern="1200" cap="none" spc="0" normalizeH="0" baseline="0" noProof="0" dirty="0" smtClean="0">
                <a:ln>
                  <a:noFill/>
                </a:ln>
                <a:solidFill>
                  <a:schemeClr val="accent1">
                    <a:tint val="88000"/>
                    <a:satMod val="150000"/>
                  </a:schemeClr>
                </a:solidFill>
                <a:effectLst>
                  <a:outerShdw blurRad="53975" dist="22860" dir="5400000" algn="tl" rotWithShape="0">
                    <a:srgbClr val="000000">
                      <a:alpha val="55000"/>
                    </a:srgbClr>
                  </a:outerShdw>
                </a:effectLst>
                <a:uLnTx/>
                <a:uFillTx/>
                <a:latin typeface="+mj-lt"/>
                <a:ea typeface="+mj-ea"/>
                <a:cs typeface="+mj-cs"/>
              </a:rPr>
            </a:br>
            <a:r>
              <a:rPr kumimoji="0" lang="az-Latn-AZ" sz="2400" b="1" i="0" u="none" strike="noStrike" kern="1200" cap="none" spc="0" normalizeH="0" baseline="0" noProof="0" dirty="0" smtClean="0">
                <a:ln>
                  <a:noFill/>
                </a:ln>
                <a:solidFill>
                  <a:schemeClr val="accent1">
                    <a:tint val="88000"/>
                    <a:satMod val="150000"/>
                  </a:schemeClr>
                </a:solidFill>
                <a:effectLst>
                  <a:outerShdw blurRad="53975" dist="22860" dir="5400000" algn="tl" rotWithShape="0">
                    <a:srgbClr val="000000">
                      <a:alpha val="55000"/>
                    </a:srgbClr>
                  </a:outerShdw>
                </a:effectLst>
                <a:uLnTx/>
                <a:uFillTx/>
                <a:latin typeface="+mj-lt"/>
                <a:ea typeface="+mj-ea"/>
                <a:cs typeface="+mj-cs"/>
              </a:rPr>
              <a:t>         </a:t>
            </a:r>
            <a:endParaRPr kumimoji="0" lang="en-US" sz="2400" b="1" i="0" u="none" strike="noStrike" kern="1200" cap="none" spc="0" normalizeH="0" baseline="0" noProof="0" dirty="0">
              <a:ln>
                <a:noFill/>
              </a:ln>
              <a:solidFill>
                <a:schemeClr val="accent1">
                  <a:tint val="88000"/>
                  <a:satMod val="150000"/>
                </a:schemeClr>
              </a:solidFill>
              <a:effectLst>
                <a:outerShdw blurRad="53975" dist="22860" dir="5400000" algn="tl" rotWithShape="0">
                  <a:srgbClr val="000000">
                    <a:alpha val="55000"/>
                  </a:srgbClr>
                </a:outerShdw>
              </a:effectLst>
              <a:uLnTx/>
              <a:uFillTx/>
              <a:latin typeface="+mj-lt"/>
              <a:ea typeface="+mj-ea"/>
              <a:cs typeface="+mj-cs"/>
            </a:endParaRPr>
          </a:p>
        </p:txBody>
      </p:sp>
      <p:sp>
        <p:nvSpPr>
          <p:cNvPr id="4" name="Rectangle 3"/>
          <p:cNvSpPr/>
          <p:nvPr/>
        </p:nvSpPr>
        <p:spPr>
          <a:xfrm>
            <a:off x="609600" y="1600200"/>
            <a:ext cx="7391400" cy="5109091"/>
          </a:xfrm>
          <a:prstGeom prst="rect">
            <a:avLst/>
          </a:prstGeom>
        </p:spPr>
        <p:txBody>
          <a:bodyPr wrap="square">
            <a:spAutoFit/>
          </a:bodyPr>
          <a:lstStyle/>
          <a:p>
            <a:pPr lvl="0"/>
            <a:r>
              <a:rPr lang="ru-RU" dirty="0" smtClean="0"/>
              <a:t>1.</a:t>
            </a:r>
            <a:r>
              <a:rPr lang="az-Latn-AZ" dirty="0" smtClean="0"/>
              <a:t>Problemli təlim:</a:t>
            </a:r>
          </a:p>
          <a:p>
            <a:r>
              <a:rPr lang="az-Latn-AZ" dirty="0" smtClean="0"/>
              <a:t> müəllim dərsdə problem qoyur və onu sinifdə şagirdlərlə həll etməyə calışır</a:t>
            </a:r>
            <a:r>
              <a:rPr lang="az-Latn-AZ" dirty="0" smtClean="0"/>
              <a:t>. </a:t>
            </a:r>
            <a:r>
              <a:rPr lang="ru-RU" sz="1400" b="1" dirty="0">
                <a:hlinkClick r:id="rId2"/>
              </a:rPr>
              <a:t>ПРОБЛЕМНОЕ ОБУЧЕНИЕ</a:t>
            </a:r>
            <a:r>
              <a:rPr lang="ru-RU" sz="1400" dirty="0">
                <a:hlinkClick r:id="rId2"/>
              </a:rPr>
              <a:t> » Дидактика средней школы</a:t>
            </a:r>
            <a:endParaRPr lang="ru-RU" sz="1400" dirty="0"/>
          </a:p>
          <a:p>
            <a:r>
              <a:rPr lang="en-US" sz="1400" dirty="0"/>
              <a:t>didaktica.ru/.../176-problemnoe-obuchenie.html</a:t>
            </a:r>
          </a:p>
          <a:p>
            <a:pPr lvl="0"/>
            <a:endParaRPr lang="ru-RU" dirty="0" smtClean="0"/>
          </a:p>
          <a:p>
            <a:pPr marL="0" lvl="0" indent="0">
              <a:buNone/>
            </a:pPr>
            <a:r>
              <a:rPr lang="ru-RU" dirty="0" smtClean="0"/>
              <a:t>   </a:t>
            </a:r>
          </a:p>
          <a:p>
            <a:r>
              <a:rPr lang="ru-RU" dirty="0" smtClean="0"/>
              <a:t>2.</a:t>
            </a:r>
            <a:r>
              <a:rPr lang="az-Latn-AZ" dirty="0"/>
              <a:t>P</a:t>
            </a:r>
            <a:r>
              <a:rPr lang="az-Latn-AZ" dirty="0" smtClean="0"/>
              <a:t>royekt təlimi</a:t>
            </a:r>
            <a:r>
              <a:rPr lang="ru-RU" dirty="0" smtClean="0"/>
              <a:t> :</a:t>
            </a:r>
            <a:r>
              <a:rPr lang="az-Latn-AZ" dirty="0" smtClean="0"/>
              <a:t> şagirdlər araşdırmacı olurlar , ayrı-ayrı mənbələrdən yeni biliklər axtarıb tapırlar, təçrübə aparırlar.</a:t>
            </a:r>
          </a:p>
          <a:p>
            <a:r>
              <a:rPr lang="az-Latn-AZ" dirty="0" smtClean="0"/>
              <a:t>Proyekt təlimində şagirdlər sinifdən kənar fəaliyyətdə cox olurlar. </a:t>
            </a:r>
            <a:r>
              <a:rPr lang="ru-RU" sz="1600" dirty="0">
                <a:hlinkClick r:id="rId3"/>
              </a:rPr>
              <a:t>Методы </a:t>
            </a:r>
            <a:r>
              <a:rPr lang="ru-RU" sz="1600" b="1" dirty="0">
                <a:hlinkClick r:id="rId3"/>
              </a:rPr>
              <a:t>обучения</a:t>
            </a:r>
            <a:r>
              <a:rPr lang="ru-RU" sz="1600" dirty="0">
                <a:hlinkClick r:id="rId3"/>
              </a:rPr>
              <a:t> — </a:t>
            </a:r>
            <a:r>
              <a:rPr lang="ru-RU" sz="1600" b="1" dirty="0">
                <a:hlinkClick r:id="rId3"/>
              </a:rPr>
              <a:t>Википедия</a:t>
            </a:r>
            <a:endParaRPr lang="ru-RU" sz="1600" dirty="0"/>
          </a:p>
          <a:p>
            <a:r>
              <a:rPr lang="en-US" sz="1600" dirty="0"/>
              <a:t>ru.</a:t>
            </a:r>
            <a:r>
              <a:rPr lang="en-US" sz="1600" b="1" dirty="0"/>
              <a:t>wikipedia</a:t>
            </a:r>
            <a:r>
              <a:rPr lang="en-US" sz="1600" dirty="0"/>
              <a:t>.org/</a:t>
            </a:r>
            <a:r>
              <a:rPr lang="en-US" sz="1600" b="1" dirty="0"/>
              <a:t>wiki</a:t>
            </a:r>
            <a:r>
              <a:rPr lang="en-US" sz="1600" dirty="0"/>
              <a:t>/</a:t>
            </a:r>
            <a:r>
              <a:rPr lang="ru-RU" sz="1600" dirty="0" err="1"/>
              <a:t>Методы_</a:t>
            </a:r>
            <a:r>
              <a:rPr lang="ru-RU" sz="1600" b="1" dirty="0" err="1"/>
              <a:t>обучения</a:t>
            </a:r>
            <a:endParaRPr lang="ru-RU" sz="1600" dirty="0"/>
          </a:p>
          <a:p>
            <a:endParaRPr lang="ru-RU" dirty="0" smtClean="0"/>
          </a:p>
          <a:p>
            <a:r>
              <a:rPr lang="ru-RU" dirty="0" smtClean="0"/>
              <a:t> </a:t>
            </a:r>
            <a:endParaRPr lang="az-Latn-AZ"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83880" cy="1051560"/>
          </a:xfrm>
        </p:spPr>
        <p:txBody>
          <a:bodyPr>
            <a:noAutofit/>
          </a:bodyPr>
          <a:lstStyle/>
          <a:p>
            <a:r>
              <a:rPr lang="az-Latn-AZ" sz="2400" dirty="0" smtClean="0"/>
              <a:t> </a:t>
            </a:r>
            <a:r>
              <a:rPr lang="az-Latn-AZ" sz="2400" dirty="0" smtClean="0"/>
              <a:t>  2. </a:t>
            </a:r>
            <a:r>
              <a:rPr lang="az-Latn-AZ" sz="2400" dirty="0"/>
              <a:t>K</a:t>
            </a:r>
            <a:r>
              <a:rPr lang="az-Latn-AZ" sz="2400" dirty="0" smtClean="0"/>
              <a:t>oqnitiv pedaqoji texnologiyalar </a:t>
            </a:r>
            <a:br>
              <a:rPr lang="az-Latn-AZ" sz="2400" dirty="0" smtClean="0"/>
            </a:br>
            <a:r>
              <a:rPr lang="az-Latn-AZ" sz="2400" dirty="0" smtClean="0"/>
              <a:t> </a:t>
            </a:r>
            <a:endParaRPr lang="en-US" sz="2400" dirty="0"/>
          </a:p>
        </p:txBody>
      </p:sp>
      <p:sp>
        <p:nvSpPr>
          <p:cNvPr id="3" name="Rectangle 2"/>
          <p:cNvSpPr/>
          <p:nvPr/>
        </p:nvSpPr>
        <p:spPr>
          <a:xfrm>
            <a:off x="524691" y="1371600"/>
            <a:ext cx="8001000" cy="5170646"/>
          </a:xfrm>
          <a:prstGeom prst="rect">
            <a:avLst/>
          </a:prstGeom>
        </p:spPr>
        <p:txBody>
          <a:bodyPr wrap="square">
            <a:spAutoFit/>
          </a:bodyPr>
          <a:lstStyle/>
          <a:p>
            <a:r>
              <a:rPr lang="ru-RU" sz="1800" dirty="0" smtClean="0"/>
              <a:t>3. </a:t>
            </a:r>
            <a:r>
              <a:rPr lang="az-Latn-AZ" sz="1800" dirty="0" smtClean="0"/>
              <a:t>Fəal təlim</a:t>
            </a:r>
            <a:r>
              <a:rPr lang="ru-RU" sz="1800" dirty="0" smtClean="0"/>
              <a:t>:</a:t>
            </a:r>
            <a:r>
              <a:rPr lang="az-Latn-AZ" sz="1800" dirty="0" smtClean="0"/>
              <a:t> şagirdlər təlim fəaliyyətində olurlar</a:t>
            </a:r>
            <a:r>
              <a:rPr lang="en-US" sz="1800" dirty="0" smtClean="0"/>
              <a:t>? </a:t>
            </a:r>
            <a:r>
              <a:rPr lang="az-Latn-AZ" sz="1800" dirty="0" smtClean="0"/>
              <a:t> </a:t>
            </a:r>
            <a:r>
              <a:rPr lang="en-US" sz="1800" dirty="0" smtClean="0"/>
              <a:t>Ki</a:t>
            </a:r>
            <a:r>
              <a:rPr lang="az-Latn-AZ" sz="1800" dirty="0" smtClean="0"/>
              <a:t>ç</a:t>
            </a:r>
            <a:r>
              <a:rPr lang="en-US" sz="1800" dirty="0" err="1" smtClean="0"/>
              <a:t>ik</a:t>
            </a:r>
            <a:r>
              <a:rPr lang="en-US" sz="1800" dirty="0" smtClean="0"/>
              <a:t> v</a:t>
            </a:r>
            <a:r>
              <a:rPr lang="az-Latn-AZ" sz="1800" dirty="0" smtClean="0"/>
              <a:t>ə </a:t>
            </a:r>
            <a:r>
              <a:rPr lang="en-US" sz="1800" dirty="0" err="1" smtClean="0"/>
              <a:t>ya</a:t>
            </a:r>
            <a:r>
              <a:rPr lang="az-Latn-AZ" sz="1800" dirty="0" smtClean="0"/>
              <a:t>da</a:t>
            </a:r>
            <a:r>
              <a:rPr lang="en-US" sz="1800" dirty="0" smtClean="0"/>
              <a:t> b</a:t>
            </a:r>
            <a:r>
              <a:rPr lang="az-Latn-AZ" sz="1800" dirty="0" smtClean="0"/>
              <a:t>öyü</a:t>
            </a:r>
            <a:r>
              <a:rPr lang="en-US" sz="1800" dirty="0" smtClean="0"/>
              <a:t>k </a:t>
            </a:r>
            <a:r>
              <a:rPr lang="en-US" sz="1800" dirty="0" err="1" smtClean="0"/>
              <a:t>qruplarda</a:t>
            </a:r>
            <a:r>
              <a:rPr lang="en-US" sz="1800" dirty="0" smtClean="0"/>
              <a:t> </a:t>
            </a:r>
            <a:r>
              <a:rPr lang="en-US" sz="1800" dirty="0" err="1" smtClean="0"/>
              <a:t>i</a:t>
            </a:r>
            <a:r>
              <a:rPr lang="az-Latn-AZ" sz="1800" dirty="0" smtClean="0"/>
              <a:t>şləyirlər, bilik alırlar, aldıqları bilikləri əks etdirirlər, təhlil edirlər və s.</a:t>
            </a:r>
            <a:r>
              <a:rPr lang="ru-RU" sz="1800" dirty="0">
                <a:hlinkClick r:id="rId2"/>
              </a:rPr>
              <a:t> Методы </a:t>
            </a:r>
            <a:r>
              <a:rPr lang="ru-RU" sz="1800" b="1" dirty="0">
                <a:hlinkClick r:id="rId2"/>
              </a:rPr>
              <a:t>обучения</a:t>
            </a:r>
            <a:r>
              <a:rPr lang="ru-RU" sz="1800" dirty="0">
                <a:hlinkClick r:id="rId2"/>
              </a:rPr>
              <a:t> — </a:t>
            </a:r>
            <a:r>
              <a:rPr lang="ru-RU" sz="1800" b="1" dirty="0">
                <a:hlinkClick r:id="rId2"/>
              </a:rPr>
              <a:t>Википедия</a:t>
            </a:r>
            <a:endParaRPr lang="ru-RU" sz="1800" dirty="0"/>
          </a:p>
          <a:p>
            <a:r>
              <a:rPr lang="en-US" sz="1800" dirty="0"/>
              <a:t>ru.</a:t>
            </a:r>
            <a:r>
              <a:rPr lang="en-US" sz="1800" b="1" dirty="0"/>
              <a:t>wikipedia</a:t>
            </a:r>
            <a:r>
              <a:rPr lang="en-US" sz="1800" dirty="0"/>
              <a:t>.org/</a:t>
            </a:r>
            <a:r>
              <a:rPr lang="en-US" sz="1800" b="1" dirty="0"/>
              <a:t>wiki</a:t>
            </a:r>
            <a:r>
              <a:rPr lang="en-US" sz="1800" dirty="0"/>
              <a:t>/</a:t>
            </a:r>
            <a:r>
              <a:rPr lang="ru-RU" sz="1800" dirty="0" err="1"/>
              <a:t>Методы_</a:t>
            </a:r>
            <a:r>
              <a:rPr lang="ru-RU" sz="1800" b="1" dirty="0" err="1"/>
              <a:t>обучения</a:t>
            </a:r>
            <a:endParaRPr lang="ru-RU" sz="1800" dirty="0"/>
          </a:p>
          <a:p>
            <a:pPr lvl="0"/>
            <a:endParaRPr lang="az-Latn-AZ" sz="1800" dirty="0" smtClean="0"/>
          </a:p>
          <a:p>
            <a:r>
              <a:rPr lang="ru-RU" sz="1800" dirty="0" smtClean="0"/>
              <a:t>4</a:t>
            </a:r>
            <a:r>
              <a:rPr lang="az-Latn-AZ" sz="1800" dirty="0" smtClean="0"/>
              <a:t> </a:t>
            </a:r>
            <a:r>
              <a:rPr lang="az-Latn-AZ" sz="1800" dirty="0" smtClean="0"/>
              <a:t>İnteraktiv (kooperativ ) təlim: </a:t>
            </a:r>
          </a:p>
          <a:p>
            <a:r>
              <a:rPr lang="az-Latn-AZ" sz="1800" dirty="0" smtClean="0"/>
              <a:t>Şagirdlər komandalarda interaktiv təlim fəaliyyətində  olaraq qarşılıqlı  əlaqədə olurlar,  akademik biliklərlə yanaşı sosial bilgiləri də əldə edirlər, intellektual bacarıqlara yiyələnirlər və s.</a:t>
            </a:r>
            <a:r>
              <a:rPr lang="ru-RU" sz="1800" dirty="0" smtClean="0"/>
              <a:t> </a:t>
            </a:r>
            <a:r>
              <a:rPr lang="ru-RU" sz="1800" dirty="0">
                <a:hlinkClick r:id="rId2"/>
              </a:rPr>
              <a:t>Методы </a:t>
            </a:r>
            <a:r>
              <a:rPr lang="ru-RU" sz="1800" b="1" dirty="0">
                <a:hlinkClick r:id="rId2"/>
              </a:rPr>
              <a:t>обучения</a:t>
            </a:r>
            <a:r>
              <a:rPr lang="ru-RU" sz="1800" dirty="0">
                <a:hlinkClick r:id="rId2"/>
              </a:rPr>
              <a:t> — </a:t>
            </a:r>
            <a:r>
              <a:rPr lang="ru-RU" sz="1800" b="1" dirty="0">
                <a:hlinkClick r:id="rId2"/>
              </a:rPr>
              <a:t>Википедия</a:t>
            </a:r>
            <a:endParaRPr lang="ru-RU" sz="1800" dirty="0"/>
          </a:p>
          <a:p>
            <a:r>
              <a:rPr lang="en-US" sz="1800" dirty="0" smtClean="0"/>
              <a:t>ru.</a:t>
            </a:r>
            <a:r>
              <a:rPr lang="en-US" sz="1800" b="1" dirty="0" smtClean="0"/>
              <a:t>wikipedia</a:t>
            </a:r>
            <a:r>
              <a:rPr lang="en-US" sz="1800" dirty="0" smtClean="0"/>
              <a:t>.org/</a:t>
            </a:r>
            <a:r>
              <a:rPr lang="en-US" sz="1800" b="1" dirty="0" smtClean="0"/>
              <a:t>wiki</a:t>
            </a:r>
            <a:r>
              <a:rPr lang="en-US" sz="1800" dirty="0" smtClean="0"/>
              <a:t>/</a:t>
            </a:r>
            <a:r>
              <a:rPr lang="ru-RU" sz="1800" dirty="0" err="1" smtClean="0"/>
              <a:t>Методы_</a:t>
            </a:r>
            <a:r>
              <a:rPr lang="ru-RU" sz="1800" b="1" dirty="0" err="1" smtClean="0"/>
              <a:t>обучения</a:t>
            </a:r>
            <a:endParaRPr lang="az-Latn-AZ" sz="1800" b="1" dirty="0" smtClean="0"/>
          </a:p>
          <a:p>
            <a:endParaRPr lang="ru-RU" sz="1800" dirty="0"/>
          </a:p>
          <a:p>
            <a:r>
              <a:rPr lang="az-Latn-AZ" sz="1800" dirty="0" smtClean="0"/>
              <a:t>5</a:t>
            </a:r>
            <a:r>
              <a:rPr lang="az-Latn-AZ" sz="1800" dirty="0" smtClean="0"/>
              <a:t>. F.Bunyatovanın Konstrukiv təlimi:</a:t>
            </a:r>
          </a:p>
          <a:p>
            <a:r>
              <a:rPr lang="az-Latn-AZ" sz="1800" dirty="0" smtClean="0"/>
              <a:t>Konstruktiv təlim zamanı şagirdlər öz bilikləri əsasında yeni biliklər qururlar, onların üzərində məntiqi əməllər kecirərək öz biliklərini tamlıq sxemində qururlar; interaktiv fəaliyyətdə olan şagirdlər öz fikirləri müzakirə edirlər, ümümi bir rəyə gəlirlər və </a:t>
            </a:r>
            <a:r>
              <a:rPr lang="az-Latn-AZ" sz="1800" dirty="0" smtClean="0"/>
              <a:t>s</a:t>
            </a:r>
            <a:r>
              <a:rPr lang="ru-RU" sz="1800" dirty="0">
                <a:hlinkClick r:id="rId3"/>
              </a:rPr>
              <a:t>Педагогическая технология </a:t>
            </a:r>
            <a:r>
              <a:rPr lang="ru-RU" sz="1800" b="1" dirty="0">
                <a:hlinkClick r:id="rId3"/>
              </a:rPr>
              <a:t>конструктивного обучения</a:t>
            </a:r>
            <a:r>
              <a:rPr lang="ru-RU" sz="1800" dirty="0">
                <a:hlinkClick r:id="rId3"/>
              </a:rPr>
              <a:t> - </a:t>
            </a:r>
            <a:r>
              <a:rPr lang="ru-RU" sz="1800" dirty="0" err="1">
                <a:hlinkClick r:id="rId3"/>
              </a:rPr>
              <a:t>Эйдос</a:t>
            </a:r>
            <a:endParaRPr lang="ru-RU" sz="1800" dirty="0"/>
          </a:p>
          <a:p>
            <a:r>
              <a:rPr lang="ru-RU" sz="1800" dirty="0"/>
              <a:t>www.eidos.ru › ... › </a:t>
            </a:r>
            <a:r>
              <a:rPr lang="ru-RU" sz="1800" dirty="0">
                <a:hlinkClick r:id="rId4"/>
              </a:rPr>
              <a:t>Методика в школе</a:t>
            </a:r>
            <a:endParaRPr lang="ru-RU" sz="1800" dirty="0"/>
          </a:p>
          <a:p>
            <a:r>
              <a:rPr lang="az-Latn-AZ" sz="1800" dirty="0" smtClean="0"/>
              <a:t>.</a:t>
            </a:r>
            <a:endParaRPr lang="az-Latn-AZ"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600200"/>
            <a:ext cx="8488680" cy="4114800"/>
          </a:xfrm>
        </p:spPr>
        <p:txBody>
          <a:bodyPr>
            <a:noAutofit/>
          </a:bodyPr>
          <a:lstStyle/>
          <a:p>
            <a:r>
              <a:rPr lang="az-Latn-AZ" sz="1800" dirty="0" smtClean="0"/>
              <a:t>Konstruktiv təlim əsrin pedaqoji </a:t>
            </a:r>
            <a:r>
              <a:rPr lang="az-Latn-AZ" sz="1800" dirty="0" smtClean="0"/>
              <a:t>texnologiyalarından </a:t>
            </a:r>
            <a:r>
              <a:rPr lang="az-Latn-AZ" sz="1800" dirty="0" smtClean="0"/>
              <a:t>ən qabaqcılıdır. </a:t>
            </a:r>
            <a:br>
              <a:rPr lang="az-Latn-AZ" sz="1800" dirty="0" smtClean="0"/>
            </a:br>
            <a:r>
              <a:rPr lang="az-Latn-AZ" sz="1800" dirty="0"/>
              <a:t/>
            </a:r>
            <a:br>
              <a:rPr lang="az-Latn-AZ" sz="1800" dirty="0"/>
            </a:br>
            <a:r>
              <a:rPr lang="ru-RU" sz="1800" dirty="0"/>
              <a:t> </a:t>
            </a:r>
            <a:r>
              <a:rPr lang="az-Latn-AZ" sz="1800" dirty="0" smtClean="0"/>
              <a:t>Müasir pedaqoji çəmiyyətdə konstruktivizm pedaqoji texnologiyaların avanqardı sayılır. Luis Bench (ABŞ)</a:t>
            </a:r>
            <a:r>
              <a:rPr lang="az-Latn-AZ" sz="1800" dirty="0" smtClean="0"/>
              <a:t/>
            </a:r>
            <a:br>
              <a:rPr lang="az-Latn-AZ" sz="1800" dirty="0" smtClean="0"/>
            </a:br>
            <a:r>
              <a:rPr lang="az-Latn-AZ" sz="1800" dirty="0"/>
              <a:t/>
            </a:r>
            <a:br>
              <a:rPr lang="az-Latn-AZ" sz="1800" dirty="0"/>
            </a:br>
            <a:r>
              <a:rPr lang="az-Latn-AZ" sz="1800" dirty="0" smtClean="0"/>
              <a:t>Pedaqoji texnologiya olan konstruktiv təlim dərs prosesində şagird təfəkkürünün inkişaf edilməsi üçün şərait yaradaraq onun yaradıcılıq potensialının acılmasına sövq edir.</a:t>
            </a:r>
            <a:br>
              <a:rPr lang="az-Latn-AZ" sz="1800" dirty="0" smtClean="0"/>
            </a:br>
            <a:r>
              <a:rPr lang="az-Latn-AZ" sz="1800" dirty="0" smtClean="0"/>
              <a:t>Bunyatovanın konstruktiv </a:t>
            </a:r>
            <a:r>
              <a:rPr lang="az-Latn-AZ" sz="1800" dirty="0" smtClean="0"/>
              <a:t>təlimin fəlsəfəsi Şərq və Qərb fəlsəfəsinin sintezidir. Bu tam biliklərdən hissə biliklərə və yaxudda ki hissə biliklərdən tam biliyə cıxış deməkdir.</a:t>
            </a:r>
            <a:r>
              <a:rPr lang="ru-RU" sz="1800" dirty="0"/>
              <a:t/>
            </a:r>
            <a:br>
              <a:rPr lang="ru-RU" sz="1800" dirty="0"/>
            </a:br>
            <a:endParaRPr lang="ru-RU" sz="1800" dirty="0"/>
          </a:p>
        </p:txBody>
      </p:sp>
      <p:sp>
        <p:nvSpPr>
          <p:cNvPr id="3" name="Текст 2"/>
          <p:cNvSpPr>
            <a:spLocks noGrp="1"/>
          </p:cNvSpPr>
          <p:nvPr>
            <p:ph type="body" idx="1"/>
          </p:nvPr>
        </p:nvSpPr>
        <p:spPr>
          <a:xfrm>
            <a:off x="304800" y="914400"/>
            <a:ext cx="8183880" cy="420624"/>
          </a:xfrm>
        </p:spPr>
        <p:txBody>
          <a:bodyPr>
            <a:noAutofit/>
          </a:bodyPr>
          <a:lstStyle/>
          <a:p>
            <a:r>
              <a:rPr lang="az-Latn-AZ" dirty="0" smtClean="0"/>
              <a:t>          </a:t>
            </a:r>
            <a:r>
              <a:rPr lang="az-Latn-AZ" sz="2800" dirty="0" smtClean="0">
                <a:solidFill>
                  <a:srgbClr val="FF0000"/>
                </a:solidFill>
              </a:rPr>
              <a:t>2. K</a:t>
            </a:r>
            <a:r>
              <a:rPr lang="az-Latn-AZ" sz="2800" dirty="0" smtClean="0">
                <a:solidFill>
                  <a:srgbClr val="FF0000"/>
                </a:solidFill>
              </a:rPr>
              <a:t>oqnitiv </a:t>
            </a:r>
            <a:r>
              <a:rPr lang="az-Latn-AZ" sz="2800" dirty="0">
                <a:solidFill>
                  <a:srgbClr val="FF0000"/>
                </a:solidFill>
              </a:rPr>
              <a:t>pedaqoji texnologiyalar </a:t>
            </a:r>
            <a:r>
              <a:rPr lang="az-Latn-AZ" dirty="0"/>
              <a:t/>
            </a:r>
            <a:br>
              <a:rPr lang="az-Latn-AZ" dirty="0"/>
            </a:br>
            <a:r>
              <a:rPr lang="az-Latn-AZ" dirty="0"/>
              <a:t> </a:t>
            </a:r>
            <a:endParaRPr lang="ru-RU" dirty="0"/>
          </a:p>
        </p:txBody>
      </p:sp>
    </p:spTree>
    <p:extLst>
      <p:ext uri="{BB962C8B-B14F-4D97-AF65-F5344CB8AC3E}">
        <p14:creationId xmlns:p14="http://schemas.microsoft.com/office/powerpoint/2010/main" val="27263291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2057</TotalTime>
  <Words>1175</Words>
  <Application>Microsoft Office PowerPoint</Application>
  <PresentationFormat>Экран (4:3)</PresentationFormat>
  <Paragraphs>194</Paragraphs>
  <Slides>22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Аспект</vt:lpstr>
      <vt:lpstr>         «Azərbaycan –Türkiyə  Yeni Ortaq Egitim Sistemi – YOES” layihəsi  “İdrak məktəbi”  F.Bunyatovanın Konstruktiv təlim mərkəzi </vt:lpstr>
      <vt:lpstr> Azərbaycan- Türkiyə   - YOES layihəsinin məqsədi</vt:lpstr>
      <vt:lpstr>Azərbaycan- Türkiyə- YOES layihəsinin başqa layihələrlə əlaqəsi</vt:lpstr>
      <vt:lpstr>Azərbaycan- Türkiyə- YOES layihəsinin elmi əsasları</vt:lpstr>
      <vt:lpstr>Azərbaycan- Türkiyə- YOES layihəsinin elmi əsasları</vt:lpstr>
      <vt:lpstr>            Fənn biliklərin modelləşdirilməsii</vt:lpstr>
      <vt:lpstr>           </vt:lpstr>
      <vt:lpstr>   2. Koqnitiv pedaqoji texnologiyalar   </vt:lpstr>
      <vt:lpstr>Konstruktiv təlim əsrin pedaqoji texnologiyalarından ən qabaqcılıdır.    Müasir pedaqoji çəmiyyətdə konstruktivizm pedaqoji texnologiyaların avanqardı sayılır. Luis Bench (ABŞ)  Pedaqoji texnologiya olan konstruktiv təlim dərs prosesində şagird təfəkkürünün inkişaf edilməsi üçün şərait yaradaraq onun yaradıcılıq potensialının acılmasına sövq edir. Bunyatovanın konstruktiv təlimin fəlsəfəsi Şərq və Qərb fəlsəfəsinin sintezidir. Bu tam biliklərdən hissə biliklərə və yaxudda ki hissə biliklərdən tam biliyə cıxış deməkdir. </vt:lpstr>
      <vt:lpstr>       3. Koqnitiv tapşırıqların yaradılması</vt:lpstr>
      <vt:lpstr>  Layihənin başqa layihələrlə bağlılığı</vt:lpstr>
      <vt:lpstr>Layihənin başqa layihələrl bağlılığı</vt:lpstr>
      <vt:lpstr>Layihənin başqa layihələrl bağlılığı</vt:lpstr>
      <vt:lpstr>Layihənin başqa layihələrlə bağlılığı</vt:lpstr>
      <vt:lpstr>Azərbaycan- Türkiyə- YOES layihəsinin təhsilə nə yeniliklər gətirəçəkdir ?</vt:lpstr>
      <vt:lpstr>Azərbaycan- Türkiyə- YOES layihəsinin təhsilə nə yeniliklər gətirəçəkdir ?</vt:lpstr>
      <vt:lpstr>Layihənin həyata kecirilmə planı</vt:lpstr>
      <vt:lpstr>                 Layihənin  çədvəli</vt:lpstr>
      <vt:lpstr>Layihənin resursları</vt:lpstr>
      <vt:lpstr>Azərbaycan- Türkiyə- YOES layihəsi</vt:lpstr>
      <vt:lpstr>Əlaqə</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Обзор проекта</dc:title>
  <dc:creator>User</dc:creator>
  <cp:keywords>pedaq.texnoloq</cp:keywords>
  <cp:lastModifiedBy>User</cp:lastModifiedBy>
  <cp:revision>163</cp:revision>
  <dcterms:created xsi:type="dcterms:W3CDTF">2012-10-21T15:26:12Z</dcterms:created>
  <dcterms:modified xsi:type="dcterms:W3CDTF">2012-12-09T17:24:16Z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TC010184561049</vt:lpwstr>
  </property>
</Properties>
</file>